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62" r:id="rId4"/>
    <p:sldMasterId id="2147483679" r:id="rId5"/>
    <p:sldMasterId id="2147483672" r:id="rId6"/>
  </p:sldMasterIdLst>
  <p:notesMasterIdLst>
    <p:notesMasterId r:id="rId62"/>
  </p:notesMasterIdLst>
  <p:sldIdLst>
    <p:sldId id="259" r:id="rId7"/>
    <p:sldId id="263" r:id="rId8"/>
    <p:sldId id="575" r:id="rId9"/>
    <p:sldId id="614" r:id="rId10"/>
    <p:sldId id="585" r:id="rId11"/>
    <p:sldId id="612" r:id="rId12"/>
    <p:sldId id="615" r:id="rId13"/>
    <p:sldId id="616" r:id="rId14"/>
    <p:sldId id="617" r:id="rId15"/>
    <p:sldId id="618" r:id="rId16"/>
    <p:sldId id="619" r:id="rId17"/>
    <p:sldId id="620" r:id="rId18"/>
    <p:sldId id="562" r:id="rId19"/>
    <p:sldId id="622" r:id="rId20"/>
    <p:sldId id="626" r:id="rId21"/>
    <p:sldId id="624" r:id="rId22"/>
    <p:sldId id="625" r:id="rId23"/>
    <p:sldId id="613" r:id="rId24"/>
    <p:sldId id="572" r:id="rId25"/>
    <p:sldId id="564" r:id="rId26"/>
    <p:sldId id="565" r:id="rId27"/>
    <p:sldId id="563" r:id="rId28"/>
    <p:sldId id="567" r:id="rId29"/>
    <p:sldId id="570" r:id="rId30"/>
    <p:sldId id="581" r:id="rId31"/>
    <p:sldId id="621" r:id="rId32"/>
    <p:sldId id="444" r:id="rId33"/>
    <p:sldId id="387" r:id="rId34"/>
    <p:sldId id="425" r:id="rId35"/>
    <p:sldId id="605" r:id="rId36"/>
    <p:sldId id="610" r:id="rId37"/>
    <p:sldId id="611" r:id="rId38"/>
    <p:sldId id="609" r:id="rId39"/>
    <p:sldId id="608" r:id="rId40"/>
    <p:sldId id="576" r:id="rId41"/>
    <p:sldId id="577" r:id="rId42"/>
    <p:sldId id="580" r:id="rId43"/>
    <p:sldId id="579" r:id="rId44"/>
    <p:sldId id="427" r:id="rId45"/>
    <p:sldId id="628" r:id="rId46"/>
    <p:sldId id="642" r:id="rId47"/>
    <p:sldId id="629" r:id="rId48"/>
    <p:sldId id="630" r:id="rId49"/>
    <p:sldId id="631" r:id="rId50"/>
    <p:sldId id="632" r:id="rId51"/>
    <p:sldId id="633" r:id="rId52"/>
    <p:sldId id="634" r:id="rId53"/>
    <p:sldId id="635" r:id="rId54"/>
    <p:sldId id="636" r:id="rId55"/>
    <p:sldId id="637" r:id="rId56"/>
    <p:sldId id="638" r:id="rId57"/>
    <p:sldId id="639" r:id="rId58"/>
    <p:sldId id="640" r:id="rId59"/>
    <p:sldId id="641" r:id="rId60"/>
    <p:sldId id="26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ystal Rogers" initials="KR" lastIdx="1" clrIdx="0">
    <p:extLst>
      <p:ext uri="{19B8F6BF-5375-455C-9EA6-DF929625EA0E}">
        <p15:presenceInfo xmlns:p15="http://schemas.microsoft.com/office/powerpoint/2012/main" userId="3b4d78bc-bdac-4269-8d6b-3b3d4c6509c8" providerId="Windows Live"/>
      </p:ext>
    </p:extLst>
  </p:cmAuthor>
  <p:cmAuthor id="2" name="Kelly Medrano" initials="KM" lastIdx="1" clrIdx="1">
    <p:extLst>
      <p:ext uri="{19B8F6BF-5375-455C-9EA6-DF929625EA0E}">
        <p15:presenceInfo xmlns:p15="http://schemas.microsoft.com/office/powerpoint/2012/main" userId="S::kelly.medrano@benchmarkanalytics.com::f24193e8-b539-4f18-b9ea-08c907a1ad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DD1"/>
    <a:srgbClr val="064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1AEA98-1B5E-CC41-8D5C-DF562ECDD8BC}" v="200" dt="2021-06-21T18:04:11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06"/>
    <p:restoredTop sz="96299"/>
  </p:normalViewPr>
  <p:slideViewPr>
    <p:cSldViewPr snapToGrid="0" snapToObjects="1">
      <p:cViewPr>
        <p:scale>
          <a:sx n="140" d="100"/>
          <a:sy n="140" d="100"/>
        </p:scale>
        <p:origin x="2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4F7B6-F48A-1848-B305-9B064CFC582F}" type="datetimeFigureOut">
              <a:rPr lang="en-US" smtClean="0"/>
              <a:t>6/21/21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3F84C-91EB-1843-9A14-0343D89AF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26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1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88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43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06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74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26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8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15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68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86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03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7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6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4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12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9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69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9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5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30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8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6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41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77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06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101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14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177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221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553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6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60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883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688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320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423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22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1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74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2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8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F84C-91EB-1843-9A14-0343D89AFB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32667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6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9126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256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0305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643743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65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77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3886" y="72571"/>
            <a:ext cx="7361464" cy="1101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1153886" y="1803853"/>
            <a:ext cx="73614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41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53886" y="72571"/>
            <a:ext cx="7361464" cy="1101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086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65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  <p:sldLayoutId id="214748367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9144000" cy="6848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05224" y="4000501"/>
            <a:ext cx="3600451" cy="1900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17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" y="0"/>
            <a:ext cx="889496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3886" y="72571"/>
            <a:ext cx="7361464" cy="1101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3886" y="1803853"/>
            <a:ext cx="73614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77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ms.benchmarkonline.app/reports/####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ms.benchmarkonline.app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noreply@benchmarkanalytics.com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OSTAcademy@coag.gov" TargetMode="External"/><Relationship Id="rId2" Type="http://schemas.openxmlformats.org/officeDocument/2006/relationships/hyperlink" Target="mailto:post@coag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tel:18884023624" TargetMode="External"/><Relationship Id="rId4" Type="http://schemas.openxmlformats.org/officeDocument/2006/relationships/hyperlink" Target="mailto:support@benchmarkanalytics.com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03651" y="1570814"/>
            <a:ext cx="0" cy="3710227"/>
          </a:xfrm>
          <a:prstGeom prst="line">
            <a:avLst/>
          </a:prstGeom>
          <a:ln>
            <a:solidFill>
              <a:srgbClr val="81B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hape 91" descr="logo_Benchmark.png">
            <a:extLst>
              <a:ext uri="{FF2B5EF4-FFF2-40B4-BE49-F238E27FC236}">
                <a16:creationId xmlns:a16="http://schemas.microsoft.com/office/drawing/2014/main" id="{C76FDCCC-EEB2-DC4C-8E02-E59C9E6B3442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03651" y="1570814"/>
            <a:ext cx="5257047" cy="1517879"/>
          </a:xfrm>
          <a:prstGeom prst="rect">
            <a:avLst/>
          </a:prstGeom>
          <a:noFill/>
        </p:spPr>
      </p:pic>
      <p:sp>
        <p:nvSpPr>
          <p:cNvPr id="14" name="Shape 89">
            <a:extLst>
              <a:ext uri="{FF2B5EF4-FFF2-40B4-BE49-F238E27FC236}">
                <a16:creationId xmlns:a16="http://schemas.microsoft.com/office/drawing/2014/main" id="{47511B38-1110-564B-9F9A-E7BED8948A0E}"/>
              </a:ext>
            </a:extLst>
          </p:cNvPr>
          <p:cNvSpPr txBox="1">
            <a:spLocks/>
          </p:cNvSpPr>
          <p:nvPr/>
        </p:nvSpPr>
        <p:spPr>
          <a:xfrm>
            <a:off x="4653091" y="4974739"/>
            <a:ext cx="4214684" cy="110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pPr algn="l"/>
            <a:br>
              <a:rPr lang="en-US" sz="1800" dirty="0">
                <a:solidFill>
                  <a:srgbClr val="000000"/>
                </a:solidFill>
                <a:latin typeface="Avenir Light" panose="020B0402020203020204" pitchFamily="34" charset="77"/>
                <a:ea typeface="Arial Unicode MS" panose="020B0604020202020204" pitchFamily="34" charset="-128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B050"/>
                </a:solidFill>
                <a:latin typeface="Avenir Light"/>
                <a:ea typeface="Arial Unicode MS"/>
                <a:cs typeface="Calibri" panose="020F0502020204030204" pitchFamily="34" charset="0"/>
              </a:rPr>
              <a:t>June 2021</a:t>
            </a:r>
            <a:endParaRPr lang="en" sz="1400" dirty="0">
              <a:solidFill>
                <a:srgbClr val="00B050"/>
              </a:solidFill>
              <a:latin typeface="Avenir Light"/>
              <a:ea typeface="Arial Unicode MS"/>
            </a:endParaRPr>
          </a:p>
        </p:txBody>
      </p:sp>
      <p:sp>
        <p:nvSpPr>
          <p:cNvPr id="16" name="Shape 89">
            <a:extLst>
              <a:ext uri="{FF2B5EF4-FFF2-40B4-BE49-F238E27FC236}">
                <a16:creationId xmlns:a16="http://schemas.microsoft.com/office/drawing/2014/main" id="{93E00097-DBB2-C44B-AAC0-FC7E0FAEF6AF}"/>
              </a:ext>
            </a:extLst>
          </p:cNvPr>
          <p:cNvSpPr txBox="1">
            <a:spLocks/>
          </p:cNvSpPr>
          <p:nvPr/>
        </p:nvSpPr>
        <p:spPr>
          <a:xfrm>
            <a:off x="4572000" y="3872239"/>
            <a:ext cx="4371594" cy="110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pPr algn="l"/>
            <a:r>
              <a:rPr lang="en-US" sz="1800" b="1" dirty="0">
                <a:solidFill>
                  <a:srgbClr val="064985"/>
                </a:solidFill>
                <a:latin typeface="Avenir Heavy" panose="02000503020000020003" pitchFamily="2" charset="0"/>
                <a:ea typeface="Arial Unicode MS"/>
              </a:rPr>
              <a:t>Colorado POST </a:t>
            </a:r>
          </a:p>
          <a:p>
            <a:pPr algn="l"/>
            <a:r>
              <a:rPr lang="en-US" sz="1800" b="1" dirty="0">
                <a:solidFill>
                  <a:srgbClr val="064985"/>
                </a:solidFill>
                <a:latin typeface="Avenir Light"/>
                <a:ea typeface="Arial Unicode MS"/>
              </a:rPr>
              <a:t>Academy Staff Training</a:t>
            </a:r>
            <a:endParaRPr lang="en" sz="1400" dirty="0">
              <a:solidFill>
                <a:srgbClr val="064985"/>
              </a:solidFill>
              <a:latin typeface="Avenir Light" panose="020B0402020203020204" pitchFamily="34" charset="77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63A11-7761-BC4C-9AA1-B5EF74B49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81" y="3769308"/>
            <a:ext cx="1205431" cy="12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3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CBB56-C27A-C743-B518-DF7F61C2A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83" y="2241110"/>
            <a:ext cx="8455742" cy="3849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F0EFF04-C903-1441-A9F6-721A77E7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50" y="275013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Reports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7F9EE-1EC6-CF46-8EA5-E3272BF2808D}"/>
              </a:ext>
            </a:extLst>
          </p:cNvPr>
          <p:cNvSpPr txBox="1"/>
          <p:nvPr/>
        </p:nvSpPr>
        <p:spPr>
          <a:xfrm>
            <a:off x="464391" y="1268676"/>
            <a:ext cx="7896063" cy="6001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The submitter sees submitted reports.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The reviewer as part of the report workflow sees associated reports.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Menu item is viewable by all account holders. Reports are visible only to authorized users, as configured.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84F097-1956-8F47-9D9E-309AD9AECD29}"/>
              </a:ext>
            </a:extLst>
          </p:cNvPr>
          <p:cNvSpPr/>
          <p:nvPr/>
        </p:nvSpPr>
        <p:spPr>
          <a:xfrm>
            <a:off x="373182" y="891507"/>
            <a:ext cx="8613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Reports: </a:t>
            </a:r>
            <a:r>
              <a:rPr lang="en-US" sz="1400" dirty="0">
                <a:latin typeface="Avenir Book" panose="02000503020000020003" pitchFamily="2" charset="0"/>
              </a:rPr>
              <a:t>Access reports in draft status; see reports that the user has submitted or reviewed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5154B19-C1B3-BA4A-B98F-23897EB27486}"/>
              </a:ext>
            </a:extLst>
          </p:cNvPr>
          <p:cNvSpPr/>
          <p:nvPr/>
        </p:nvSpPr>
        <p:spPr>
          <a:xfrm>
            <a:off x="452283" y="4512378"/>
            <a:ext cx="1230782" cy="3349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4378E58-4EF4-C246-AD8B-B9663A12BB81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73879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2" y="369413"/>
            <a:ext cx="7886700" cy="695575"/>
          </a:xfrm>
        </p:spPr>
        <p:txBody>
          <a:bodyPr anchor="t">
            <a:normAutofit fontScale="90000"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</a:t>
            </a:r>
            <a:br>
              <a:rPr lang="en-US" sz="2800" b="1" dirty="0">
                <a:latin typeface="Avenir" panose="02000503020000020003"/>
              </a:rPr>
            </a:br>
            <a:r>
              <a:rPr lang="en-US" sz="2800" b="1" dirty="0">
                <a:latin typeface="Avenir" panose="02000503020000020003"/>
              </a:rPr>
              <a:t>Training Management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DEEB8-BA02-2B4E-9524-5AFD0497BDD6}"/>
              </a:ext>
            </a:extLst>
          </p:cNvPr>
          <p:cNvSpPr/>
          <p:nvPr/>
        </p:nvSpPr>
        <p:spPr>
          <a:xfrm>
            <a:off x="397438" y="1398536"/>
            <a:ext cx="834912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Clicking “Training” takes the Academy Cadet Student to the Training Management System, where eligible users will complete the POST Exam at the end of the academy. 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A86C4-8C86-A745-8C66-0DF401FE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8" y="2094111"/>
            <a:ext cx="1247741" cy="3334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7505E-B139-F144-918B-40CD5D13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14" y="2094111"/>
            <a:ext cx="6418373" cy="39220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D6CE99-C8E3-6641-B82D-DDF0831D9254}"/>
              </a:ext>
            </a:extLst>
          </p:cNvPr>
          <p:cNvSpPr/>
          <p:nvPr/>
        </p:nvSpPr>
        <p:spPr>
          <a:xfrm>
            <a:off x="414397" y="4572846"/>
            <a:ext cx="1230782" cy="3349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9942D6-1074-F24A-8896-DA45BC42F506}"/>
              </a:ext>
            </a:extLst>
          </p:cNvPr>
          <p:cNvSpPr/>
          <p:nvPr/>
        </p:nvSpPr>
        <p:spPr>
          <a:xfrm>
            <a:off x="2241914" y="3343814"/>
            <a:ext cx="1057916" cy="3349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894A99-ACF1-9745-B543-989577169CB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645179" y="3511277"/>
            <a:ext cx="596735" cy="122903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F2DAA4-B5B3-A046-8AB6-BE6F642FD7F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18800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853BC-9E23-4A45-A114-54F31885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1" y="1591191"/>
            <a:ext cx="8438136" cy="4121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CB3657-CDA2-F543-8EBD-6FC080039A90}"/>
              </a:ext>
            </a:extLst>
          </p:cNvPr>
          <p:cNvSpPr txBox="1">
            <a:spLocks/>
          </p:cNvSpPr>
          <p:nvPr/>
        </p:nvSpPr>
        <p:spPr>
          <a:xfrm>
            <a:off x="272650" y="319048"/>
            <a:ext cx="7886700" cy="695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Avenir" panose="02000503020000020003"/>
              </a:rPr>
              <a:t>BMS General Navigation: Settings, Log Out</a:t>
            </a:r>
            <a:endParaRPr lang="en-US" b="1" dirty="0">
              <a:latin typeface="Avenir" panose="02000503020000020003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555FDB-067E-A341-9252-BBD5772F7641}"/>
              </a:ext>
            </a:extLst>
          </p:cNvPr>
          <p:cNvSpPr/>
          <p:nvPr/>
        </p:nvSpPr>
        <p:spPr>
          <a:xfrm>
            <a:off x="332421" y="4433720"/>
            <a:ext cx="1230782" cy="3349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4C66C5-8538-4E44-A673-0333B447A7B8}"/>
              </a:ext>
            </a:extLst>
          </p:cNvPr>
          <p:cNvSpPr/>
          <p:nvPr/>
        </p:nvSpPr>
        <p:spPr>
          <a:xfrm>
            <a:off x="7886700" y="263724"/>
            <a:ext cx="1108704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34438-AB45-C34D-96BF-C509BEB4B2A5}"/>
              </a:ext>
            </a:extLst>
          </p:cNvPr>
          <p:cNvSpPr/>
          <p:nvPr/>
        </p:nvSpPr>
        <p:spPr>
          <a:xfrm>
            <a:off x="400745" y="818695"/>
            <a:ext cx="7630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Settings: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Within the system all users have the ability to reset the password. The current password must be known.</a:t>
            </a:r>
          </a:p>
        </p:txBody>
      </p:sp>
    </p:spTree>
    <p:extLst>
      <p:ext uri="{BB962C8B-B14F-4D97-AF65-F5344CB8AC3E}">
        <p14:creationId xmlns:p14="http://schemas.microsoft.com/office/powerpoint/2010/main" val="562327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2CB5307-57D5-7942-8378-6B8C378D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68" y="2324064"/>
            <a:ext cx="1990974" cy="27149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6A1725-CC45-CE43-A6F5-C2AE95D2C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639" y="2324064"/>
            <a:ext cx="2637345" cy="3137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Forms: Report Creation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E1C77-4238-114B-9F01-2DCBBB752552}"/>
              </a:ext>
            </a:extLst>
          </p:cNvPr>
          <p:cNvSpPr/>
          <p:nvPr/>
        </p:nvSpPr>
        <p:spPr>
          <a:xfrm>
            <a:off x="370169" y="996652"/>
            <a:ext cx="839545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The creation of all report types is managed through the “+ New Report” menu panel item. User can click on the text to display the list of available CO POST reports.</a:t>
            </a:r>
          </a:p>
          <a:p>
            <a:endParaRPr lang="en-US" sz="1400" dirty="0">
              <a:solidFill>
                <a:srgbClr val="000000"/>
              </a:solidFill>
              <a:latin typeface="Avenir" panose="02000503020000020003" pitchFamily="2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Reports are viewable to users whose role starts a report workflow, based on CO POST configurations.</a:t>
            </a:r>
            <a:endParaRPr lang="en-US" sz="14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71AA230-41AF-D247-A29E-3B5C0B462DA2}"/>
              </a:ext>
            </a:extLst>
          </p:cNvPr>
          <p:cNvSpPr/>
          <p:nvPr/>
        </p:nvSpPr>
        <p:spPr>
          <a:xfrm>
            <a:off x="298376" y="4433676"/>
            <a:ext cx="1905957" cy="55871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F32DD7-E9C2-894B-BCC4-3740E1082ACC}"/>
              </a:ext>
            </a:extLst>
          </p:cNvPr>
          <p:cNvSpPr/>
          <p:nvPr/>
        </p:nvSpPr>
        <p:spPr>
          <a:xfrm>
            <a:off x="2641922" y="4121093"/>
            <a:ext cx="2240288" cy="37731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1D3626-FC46-834D-9B27-B773156D1F3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142888" y="4309753"/>
            <a:ext cx="499034" cy="40328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2D1A822-C5AD-0F4C-9054-7CDEFA913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703" y="2329151"/>
            <a:ext cx="3644699" cy="25266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85824E-8916-9641-A91D-F45853BDFBE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882210" y="4272889"/>
            <a:ext cx="1009434" cy="3686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364DE59-BE6E-9844-B563-C20C912FF255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02770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Forms: Report Completion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A2303-34E6-8842-BE49-B954002F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8" y="1050520"/>
            <a:ext cx="7492181" cy="52194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782000" y="1578632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973408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Forms: Report Completion – Save Draft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782000" y="1578632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21DA1-866F-064A-A71B-9913BF97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816331"/>
            <a:ext cx="5712706" cy="5225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E90D2-2B51-684D-A21C-914C0C484E6E}"/>
              </a:ext>
            </a:extLst>
          </p:cNvPr>
          <p:cNvSpPr txBox="1"/>
          <p:nvPr/>
        </p:nvSpPr>
        <p:spPr>
          <a:xfrm>
            <a:off x="6715311" y="1511190"/>
            <a:ext cx="163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Users are encouraged to save draft regularly to retain progress.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E2535-DBEB-E546-A562-DDA3C7AC1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84" y="5279368"/>
            <a:ext cx="1638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098C40-1808-7342-9FD6-F34F2F921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495" y="3295299"/>
            <a:ext cx="4372933" cy="28224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6DF111A-2B8B-AC40-9675-04D73654B545}"/>
              </a:ext>
            </a:extLst>
          </p:cNvPr>
          <p:cNvSpPr/>
          <p:nvPr/>
        </p:nvSpPr>
        <p:spPr>
          <a:xfrm>
            <a:off x="592282" y="5631872"/>
            <a:ext cx="810491" cy="31335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6F06F7-3306-BF40-B360-EF15744E5DD6}"/>
              </a:ext>
            </a:extLst>
          </p:cNvPr>
          <p:cNvSpPr/>
          <p:nvPr/>
        </p:nvSpPr>
        <p:spPr>
          <a:xfrm>
            <a:off x="1680143" y="5325446"/>
            <a:ext cx="1520257" cy="71622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829583C-D628-A745-95D0-F1E64D72DCB6}"/>
              </a:ext>
            </a:extLst>
          </p:cNvPr>
          <p:cNvSpPr/>
          <p:nvPr/>
        </p:nvSpPr>
        <p:spPr>
          <a:xfrm>
            <a:off x="3599277" y="3323944"/>
            <a:ext cx="1887123" cy="56225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26F875-58C0-D942-97F9-21F7A430EA94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62298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Forms: Report Completion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9994F-0A58-CD4A-85E0-4152E6780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9" y="1194743"/>
            <a:ext cx="7069393" cy="49784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95B8BE-1701-E040-A05A-D3A5F04EF19D}"/>
              </a:ext>
            </a:extLst>
          </p:cNvPr>
          <p:cNvSpPr/>
          <p:nvPr/>
        </p:nvSpPr>
        <p:spPr>
          <a:xfrm>
            <a:off x="2256838" y="1617961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5EA961D-BF8A-4D4E-B4C3-0D25AFEF3C6C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72666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439B13-EB52-3149-9902-14C805D7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2" y="1081600"/>
            <a:ext cx="7047830" cy="2347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18F93A-E356-F847-9ACF-5A08DE23A271}"/>
              </a:ext>
            </a:extLst>
          </p:cNvPr>
          <p:cNvSpPr txBox="1">
            <a:spLocks/>
          </p:cNvSpPr>
          <p:nvPr/>
        </p:nvSpPr>
        <p:spPr>
          <a:xfrm>
            <a:off x="216372" y="275500"/>
            <a:ext cx="7886700" cy="695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venir" panose="02000503020000020003"/>
              </a:rPr>
              <a:t>Forms: Report Completion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F57B5-F201-6146-9291-E8CB82B6E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04" y="3254477"/>
            <a:ext cx="6250306" cy="3100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0704015-BD14-BF47-A414-24E7E0C3154E}"/>
              </a:ext>
            </a:extLst>
          </p:cNvPr>
          <p:cNvSpPr/>
          <p:nvPr/>
        </p:nvSpPr>
        <p:spPr>
          <a:xfrm>
            <a:off x="8052618" y="3645965"/>
            <a:ext cx="502737" cy="37731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AE71103C-C2B5-644D-8C1D-E738926F95DD}"/>
              </a:ext>
            </a:extLst>
          </p:cNvPr>
          <p:cNvSpPr/>
          <p:nvPr/>
        </p:nvSpPr>
        <p:spPr>
          <a:xfrm>
            <a:off x="8103072" y="2755578"/>
            <a:ext cx="412955" cy="776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9A577B-673A-004B-AA22-7D545EC3DCA6}"/>
              </a:ext>
            </a:extLst>
          </p:cNvPr>
          <p:cNvSpPr/>
          <p:nvPr/>
        </p:nvSpPr>
        <p:spPr>
          <a:xfrm>
            <a:off x="3740287" y="1165677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AB7773-947C-374D-A078-28D6B433D457}"/>
              </a:ext>
            </a:extLst>
          </p:cNvPr>
          <p:cNvSpPr/>
          <p:nvPr/>
        </p:nvSpPr>
        <p:spPr>
          <a:xfrm>
            <a:off x="6872560" y="3670081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798FE-6378-544A-A105-DD2F42D0F746}"/>
              </a:ext>
            </a:extLst>
          </p:cNvPr>
          <p:cNvSpPr txBox="1"/>
          <p:nvPr/>
        </p:nvSpPr>
        <p:spPr>
          <a:xfrm>
            <a:off x="7317302" y="1727185"/>
            <a:ext cx="1631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Click submit to send to Colorado POST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A881FB-96DE-7346-90DB-9A9B117ECE8E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02523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54" y="2847109"/>
            <a:ext cx="8163827" cy="230006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Benchmark Management System (BMS)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___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Academy Admin / Academy Director Experience</a:t>
            </a:r>
          </a:p>
        </p:txBody>
      </p:sp>
    </p:spTree>
    <p:extLst>
      <p:ext uri="{BB962C8B-B14F-4D97-AF65-F5344CB8AC3E}">
        <p14:creationId xmlns:p14="http://schemas.microsoft.com/office/powerpoint/2010/main" val="397142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3" y="245672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ADDE834-4CD1-8343-B43A-C84723F4A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178106"/>
              </p:ext>
            </p:extLst>
          </p:nvPr>
        </p:nvGraphicFramePr>
        <p:xfrm>
          <a:off x="2086833" y="1631320"/>
          <a:ext cx="6694413" cy="404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4413">
                  <a:extLst>
                    <a:ext uri="{9D8B030D-6E8A-4147-A177-3AD203B41FA5}">
                      <a16:colId xmlns:a16="http://schemas.microsoft.com/office/drawing/2014/main" val="4176255549"/>
                    </a:ext>
                  </a:extLst>
                </a:gridCol>
              </a:tblGrid>
              <a:tr h="414510">
                <a:tc>
                  <a:txBody>
                    <a:bodyPr/>
                    <a:lstStyle/>
                    <a:p>
                      <a:r>
                        <a:rPr lang="en-US" sz="1800" b="1" i="0">
                          <a:latin typeface="Avenir Black" panose="02000503020000020003" pitchFamily="2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0593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(+) New Report: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Create a new report based on your role(s).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34313"/>
                  </a:ext>
                </a:extLst>
              </a:tr>
              <a:tr h="50775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>
                          <a:latin typeface="Avenir Book" panose="02000503020000020003" pitchFamily="2" charset="0"/>
                        </a:rPr>
                        <a:t>Home: </a:t>
                      </a:r>
                      <a:r>
                        <a:rPr lang="en-US" sz="1300">
                          <a:latin typeface="Avenir Book" panose="02000503020000020003" pitchFamily="2" charset="0"/>
                        </a:rPr>
                        <a:t>Main landing page upon login. View and take action on Action Items and see Current Activities for reports in progress.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061844"/>
                  </a:ext>
                </a:extLst>
              </a:tr>
              <a:tr h="426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People: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Displays all academy staff.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21763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My Profile: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Logged in user’s profile information.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135127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My Organization: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Brief details related to user’s academy.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499242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Reports: </a:t>
                      </a:r>
                      <a:r>
                        <a:rPr lang="en-US" sz="1300" b="0" dirty="0">
                          <a:latin typeface="Avenir Book" panose="02000503020000020003" pitchFamily="2" charset="0"/>
                        </a:rPr>
                        <a:t>Access reports in draft status; see reports that the user has submitted or reviewed.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90453"/>
                  </a:ext>
                </a:extLst>
              </a:tr>
              <a:tr h="63900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Settings: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Only visible to administrators and administrator functions will vary depending on assigned administrator roles.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10566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Log Out: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Will sign you out of your account.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5535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81C05C6-911D-E647-8662-C9167D4C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9" y="1293079"/>
            <a:ext cx="1793078" cy="484291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889F0D-651E-D14B-9E5F-8F2811FD5001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234919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B5A3E2-C770-D74D-ACF2-7888BDBD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4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E33DF-4E07-3B4A-BFDD-34974B2275FD}"/>
              </a:ext>
            </a:extLst>
          </p:cNvPr>
          <p:cNvSpPr/>
          <p:nvPr/>
        </p:nvSpPr>
        <p:spPr>
          <a:xfrm>
            <a:off x="745236" y="980251"/>
            <a:ext cx="7079566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Medium" panose="02000503020000020003" pitchFamily="2" charset="0"/>
              </a:rPr>
              <a:t>Group Introductions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600" dirty="0">
              <a:latin typeface="Avenir Medium" panose="0200050302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Medium" panose="02000503020000020003" pitchFamily="2" charset="0"/>
              </a:rPr>
              <a:t>Benchmark System 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Academy Benchmark Roles and Permissions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Academy Forms and Submitters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Benchmark Management System (BMS)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Academy Cadet Student Review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General Navigation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Report Processes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POST Exam</a:t>
            </a:r>
          </a:p>
          <a:p>
            <a:pPr lvl="3"/>
            <a:endParaRPr lang="en-US" sz="1600" dirty="0">
              <a:latin typeface="Avenir Book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Academy Admin, Academy Director Review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General Navigation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</a:rPr>
              <a:t>Report Processes</a:t>
            </a:r>
          </a:p>
          <a:p>
            <a:pPr lvl="2"/>
            <a:endParaRPr lang="en-US" sz="1600" dirty="0">
              <a:latin typeface="Avenir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For Questions and System Support</a:t>
            </a:r>
          </a:p>
          <a:p>
            <a:pPr lvl="0"/>
            <a:endParaRPr lang="en-US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63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2" y="369413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Home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DEEB8-BA02-2B4E-9524-5AFD0497BDD6}"/>
              </a:ext>
            </a:extLst>
          </p:cNvPr>
          <p:cNvSpPr/>
          <p:nvPr/>
        </p:nvSpPr>
        <p:spPr>
          <a:xfrm>
            <a:off x="332421" y="895616"/>
            <a:ext cx="834912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Home tab navigates the user to the listing of Action Items and Current Activities, displaying the reports, requests for information, and other actions that the user needs to take. 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4DA9A-A3DE-8D4C-A86E-9C1E419C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3" y="1591190"/>
            <a:ext cx="8311694" cy="4371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B4F65-8C7E-A440-AD47-3292FC2D0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3" y="2183487"/>
            <a:ext cx="1283109" cy="19485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2D9DC8-3431-C14E-85F0-9FBFB6D31AD5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357344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8" y="231840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People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4B5B0E-B2F2-FD47-803F-269E0798861E}"/>
              </a:ext>
            </a:extLst>
          </p:cNvPr>
          <p:cNvSpPr/>
          <p:nvPr/>
        </p:nvSpPr>
        <p:spPr>
          <a:xfrm>
            <a:off x="635875" y="927415"/>
            <a:ext cx="6458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dirty="0">
                <a:latin typeface="Avenir Book" panose="02000503020000020003" pitchFamily="2" charset="0"/>
              </a:rPr>
              <a:t>People: </a:t>
            </a:r>
            <a:r>
              <a:rPr lang="en-US" sz="1400" dirty="0">
                <a:latin typeface="Avenir Book" panose="02000503020000020003" pitchFamily="2" charset="0"/>
              </a:rPr>
              <a:t>Displays all academy staff.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D2891-E9A7-0A40-B7AB-5C92BDF50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9" y="1468323"/>
            <a:ext cx="8707582" cy="4347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643F2-AE12-8F41-B297-2108DDBFE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75" y="2045835"/>
            <a:ext cx="1283109" cy="19485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751F33-6793-B040-A49E-CB0571D2CCE6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3697570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50" y="223209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My Profile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55AD68-CA38-B848-9E98-A546D5243255}"/>
              </a:ext>
            </a:extLst>
          </p:cNvPr>
          <p:cNvSpPr/>
          <p:nvPr/>
        </p:nvSpPr>
        <p:spPr>
          <a:xfrm>
            <a:off x="530771" y="918784"/>
            <a:ext cx="7185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My Profile: </a:t>
            </a:r>
            <a:r>
              <a:rPr lang="en-US" sz="1400" dirty="0">
                <a:latin typeface="Avenir Book" panose="02000503020000020003" pitchFamily="2" charset="0"/>
              </a:rPr>
              <a:t>Logged in user’s profile information.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1548E9-73D6-A646-B78A-76F3F2E8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10" y="1444588"/>
            <a:ext cx="6406946" cy="29307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C6A214-EA4F-7A4B-BFAF-021A8A355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50" y="3190676"/>
            <a:ext cx="4994786" cy="30492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1059685-A42E-5B43-874E-7BC1AEE64F1C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317372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91F2E-FB34-1B4F-A827-FFD432D1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1" y="1991850"/>
            <a:ext cx="8032173" cy="4276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50" y="275013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Reports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EB79A-A499-2E46-A2B6-4C84175C538A}"/>
              </a:ext>
            </a:extLst>
          </p:cNvPr>
          <p:cNvSpPr txBox="1"/>
          <p:nvPr/>
        </p:nvSpPr>
        <p:spPr>
          <a:xfrm>
            <a:off x="464391" y="1268676"/>
            <a:ext cx="7896063" cy="6001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The submitter sees submitted reports.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The reviewer as part of the report workflow sees associated reports.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Menu item is viewable by all account holders. Reports are visible only to authorized users, as configured.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36DED9-4A89-E44D-A497-15A11EE2AA72}"/>
              </a:ext>
            </a:extLst>
          </p:cNvPr>
          <p:cNvSpPr/>
          <p:nvPr/>
        </p:nvSpPr>
        <p:spPr>
          <a:xfrm>
            <a:off x="105451" y="918038"/>
            <a:ext cx="8613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Reports: </a:t>
            </a:r>
            <a:r>
              <a:rPr lang="en-US" sz="1400" dirty="0">
                <a:latin typeface="Avenir Book" panose="02000503020000020003" pitchFamily="2" charset="0"/>
              </a:rPr>
              <a:t>Access reports in draft status; see reports that the user has submitted or reviewed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37D2E421-CBD1-584D-9FD2-1A91CAA4051B}"/>
              </a:ext>
            </a:extLst>
          </p:cNvPr>
          <p:cNvSpPr/>
          <p:nvPr/>
        </p:nvSpPr>
        <p:spPr>
          <a:xfrm>
            <a:off x="464391" y="4994322"/>
            <a:ext cx="1115577" cy="28617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B18C4-8AD2-A44F-AD23-FF46B15F6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1" y="2537448"/>
            <a:ext cx="1283109" cy="19485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6F951E3-2566-2F45-91F2-86A7CBF0FEDE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338228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E22AC-E035-D649-8210-E4E37CD6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2" y="1514270"/>
            <a:ext cx="8416636" cy="4289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50" y="319048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Settings, Log Out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AD670D-CA74-F94C-A281-3CDD2D148A30}"/>
              </a:ext>
            </a:extLst>
          </p:cNvPr>
          <p:cNvSpPr/>
          <p:nvPr/>
        </p:nvSpPr>
        <p:spPr>
          <a:xfrm>
            <a:off x="400745" y="818695"/>
            <a:ext cx="7630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Settings: </a:t>
            </a: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Within the system all users have the ability to reset the password. The current password must be known.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D66C9D-5DD9-E548-B406-034EA4A4F817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3246499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7F43-0A9D-A642-99A4-0253708F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21" y="3684494"/>
            <a:ext cx="6319303" cy="11432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64985"/>
                </a:solidFill>
                <a:latin typeface="Avenir "/>
                <a:cs typeface="Calibri" panose="020F0502020204030204" pitchFamily="34" charset="0"/>
              </a:rPr>
              <a:t>Report Processes</a:t>
            </a:r>
            <a:endParaRPr lang="en-US" sz="2800" b="1" dirty="0">
              <a:solidFill>
                <a:srgbClr val="064985"/>
              </a:solidFill>
              <a:latin typeface="Avenir" panose="0200050302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702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2BD4D-0E32-9E40-8222-95EA2284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69" y="2154272"/>
            <a:ext cx="2501900" cy="351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4B96DF-AF91-DF49-A3DA-CBF3444D9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464" y="2013844"/>
            <a:ext cx="2194518" cy="40940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Forms: Report Creation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E1C77-4238-114B-9F01-2DCBBB752552}"/>
              </a:ext>
            </a:extLst>
          </p:cNvPr>
          <p:cNvSpPr/>
          <p:nvPr/>
        </p:nvSpPr>
        <p:spPr>
          <a:xfrm>
            <a:off x="370169" y="996652"/>
            <a:ext cx="839545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The creation of all report types is managed through the “+ New Report” menu panel item. User can click on the text to display the list of available CO POST reports.</a:t>
            </a:r>
          </a:p>
          <a:p>
            <a:endParaRPr lang="en-US" sz="1400" dirty="0">
              <a:solidFill>
                <a:srgbClr val="000000"/>
              </a:solidFill>
              <a:latin typeface="Avenir" panose="02000503020000020003" pitchFamily="2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Reports are viewable to users whose role starts a report workflow, based on CO POST configurations.</a:t>
            </a:r>
            <a:endParaRPr lang="en-US" sz="14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71AA230-41AF-D247-A29E-3B5C0B462DA2}"/>
              </a:ext>
            </a:extLst>
          </p:cNvPr>
          <p:cNvSpPr/>
          <p:nvPr/>
        </p:nvSpPr>
        <p:spPr>
          <a:xfrm>
            <a:off x="568400" y="4833618"/>
            <a:ext cx="1905957" cy="55871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F32DD7-E9C2-894B-BCC4-3740E1082ACC}"/>
              </a:ext>
            </a:extLst>
          </p:cNvPr>
          <p:cNvSpPr/>
          <p:nvPr/>
        </p:nvSpPr>
        <p:spPr>
          <a:xfrm>
            <a:off x="3021694" y="4924316"/>
            <a:ext cx="2240288" cy="37731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1D3626-FC46-834D-9B27-B773156D1F3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2474357" y="5112975"/>
            <a:ext cx="547337" cy="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7569B2E-26DC-CD47-9667-B1FFC35A4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083" y="2269405"/>
            <a:ext cx="3624943" cy="2524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85824E-8916-9641-A91D-F45853BDFBE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261982" y="4447309"/>
            <a:ext cx="1585627" cy="66566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303F2F6-E967-1943-BDDB-A739B74A4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06" y="3234146"/>
            <a:ext cx="1283109" cy="3048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D558486-3F87-AD44-A7D8-788EA0AD4AE0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1858554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001508-EB66-E14F-8D91-09193AD538C8}"/>
              </a:ext>
            </a:extLst>
          </p:cNvPr>
          <p:cNvSpPr txBox="1">
            <a:spLocks/>
          </p:cNvSpPr>
          <p:nvPr/>
        </p:nvSpPr>
        <p:spPr>
          <a:xfrm>
            <a:off x="342900" y="383283"/>
            <a:ext cx="8659586" cy="851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Form Attributes: </a:t>
            </a:r>
            <a:r>
              <a:rPr lang="en-US" b="1" i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Heads up!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A5911-D6E7-2442-B32E-E5F04F74C5F8}"/>
              </a:ext>
            </a:extLst>
          </p:cNvPr>
          <p:cNvSpPr/>
          <p:nvPr/>
        </p:nvSpPr>
        <p:spPr>
          <a:xfrm>
            <a:off x="4641471" y="1474840"/>
            <a:ext cx="3363216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After the submitter has added all information, click the “Submit” button.</a:t>
            </a:r>
          </a:p>
          <a:p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FE87C-708B-824B-A84B-7BF6642F3DB8}"/>
              </a:ext>
            </a:extLst>
          </p:cNvPr>
          <p:cNvSpPr/>
          <p:nvPr/>
        </p:nvSpPr>
        <p:spPr>
          <a:xfrm>
            <a:off x="4262957" y="4282324"/>
            <a:ext cx="336321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If any required fields have not been completed, the system will alert the user and highlight the sections of the report needing attention.</a:t>
            </a:r>
            <a:endParaRPr lang="en-US" sz="12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0ABAF2-4CCB-6D43-9A1F-725D91602935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 flipV="1">
            <a:off x="3064811" y="1798006"/>
            <a:ext cx="1576660" cy="5992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2F98CC-A9A4-0A49-9762-13F2F60E6D4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944566" y="2121171"/>
            <a:ext cx="378513" cy="37799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5BCB7B-5E8F-5542-BB17-84374638C14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944565" y="3904329"/>
            <a:ext cx="1" cy="37799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C89FC-D824-FD4F-96C3-7AF3F80F4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166" y="5263539"/>
            <a:ext cx="2190798" cy="603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7449B2-E685-9B47-B23C-11444DFA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832" y="2411508"/>
            <a:ext cx="4296119" cy="1502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6B7D5-1045-034E-BB89-6B069355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11" y="1798005"/>
            <a:ext cx="2235200" cy="207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97B6B8-1FC7-2745-854C-ED28CB4538B3}"/>
              </a:ext>
            </a:extLst>
          </p:cNvPr>
          <p:cNvSpPr/>
          <p:nvPr/>
        </p:nvSpPr>
        <p:spPr>
          <a:xfrm>
            <a:off x="1743811" y="2074051"/>
            <a:ext cx="1321000" cy="64633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6630C0-168A-3240-990C-0068AFDE5712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281494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001508-EB66-E14F-8D91-09193AD538C8}"/>
              </a:ext>
            </a:extLst>
          </p:cNvPr>
          <p:cNvSpPr txBox="1">
            <a:spLocks/>
          </p:cNvSpPr>
          <p:nvPr/>
        </p:nvSpPr>
        <p:spPr>
          <a:xfrm>
            <a:off x="342900" y="205978"/>
            <a:ext cx="8659586" cy="1089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Report Attributes: </a:t>
            </a:r>
            <a:r>
              <a:rPr lang="en-US" b="1" i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Report Submission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009C59-6A04-674F-A330-A2C49C899919}"/>
              </a:ext>
            </a:extLst>
          </p:cNvPr>
          <p:cNvSpPr/>
          <p:nvPr/>
        </p:nvSpPr>
        <p:spPr>
          <a:xfrm>
            <a:off x="4270759" y="4909039"/>
            <a:ext cx="3691398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After the Submitter clicks “Submit” and successfully sends the report, a success message will be displayed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E9C23-4E1C-4644-890B-688CB9BC422A}"/>
              </a:ext>
            </a:extLst>
          </p:cNvPr>
          <p:cNvSpPr/>
          <p:nvPr/>
        </p:nvSpPr>
        <p:spPr>
          <a:xfrm>
            <a:off x="4270758" y="5691773"/>
            <a:ext cx="3691397" cy="4616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venir" panose="02000503020000020003" pitchFamily="2" charset="0"/>
                <a:cs typeface="Times New Roman" panose="02020603050405020304" pitchFamily="18" charset="0"/>
              </a:rPr>
              <a:t>The Reviewer sees an action item and can “Take Action”.</a:t>
            </a:r>
            <a:endParaRPr lang="en-US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AE7408-1C61-1740-9174-E3A1B7FF79E9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041091" y="4431587"/>
            <a:ext cx="1336374" cy="1776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F5A998-6404-684B-80EA-0D151615580B}"/>
              </a:ext>
            </a:extLst>
          </p:cNvPr>
          <p:cNvCxnSpPr>
            <a:cxnSpLocks/>
          </p:cNvCxnSpPr>
          <p:nvPr/>
        </p:nvCxnSpPr>
        <p:spPr>
          <a:xfrm>
            <a:off x="5576778" y="2395533"/>
            <a:ext cx="677853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6F310E5-DCDA-D346-AD08-C2806DDA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91" y="4010820"/>
            <a:ext cx="3574638" cy="13539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431CD-BE88-A043-915D-5E236EF4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65" y="4057875"/>
            <a:ext cx="3574638" cy="747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3DCD82-0D7E-044C-B70B-8E4E4EB7A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758" y="1259863"/>
            <a:ext cx="3691397" cy="2543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F68810-5DB6-B14F-8897-B3807AC4B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56" y="1423486"/>
            <a:ext cx="2235200" cy="207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9CF95DC-1B30-9D4B-A5A7-B0D9D1BF0910}"/>
              </a:ext>
            </a:extLst>
          </p:cNvPr>
          <p:cNvSpPr/>
          <p:nvPr/>
        </p:nvSpPr>
        <p:spPr>
          <a:xfrm>
            <a:off x="1635656" y="1699532"/>
            <a:ext cx="1321000" cy="64633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391293-A071-F549-BD9C-AEA17DAB8551}"/>
              </a:ext>
            </a:extLst>
          </p:cNvPr>
          <p:cNvCxnSpPr>
            <a:cxnSpLocks/>
          </p:cNvCxnSpPr>
          <p:nvPr/>
        </p:nvCxnSpPr>
        <p:spPr>
          <a:xfrm flipV="1">
            <a:off x="2934384" y="2013815"/>
            <a:ext cx="1336374" cy="1776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4D32B13-77CB-F94F-98A3-3F714E523E4F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124973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07256-5C47-A648-A93C-6294A074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12" y="1596402"/>
            <a:ext cx="7592786" cy="1330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5515B2-75B0-A74F-8331-E5B55365F89D}"/>
              </a:ext>
            </a:extLst>
          </p:cNvPr>
          <p:cNvSpPr txBox="1">
            <a:spLocks/>
          </p:cNvSpPr>
          <p:nvPr/>
        </p:nvSpPr>
        <p:spPr>
          <a:xfrm>
            <a:off x="353060" y="538224"/>
            <a:ext cx="8659586" cy="1089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BMS “Take Action”: Email Notifications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D6FC8A-B4BA-334F-9E4E-667F86282BF8}"/>
              </a:ext>
            </a:extLst>
          </p:cNvPr>
          <p:cNvSpPr/>
          <p:nvPr/>
        </p:nvSpPr>
        <p:spPr>
          <a:xfrm>
            <a:off x="1060912" y="2462278"/>
            <a:ext cx="7592786" cy="40830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BCD0F-3993-E346-A171-448593F6B919}"/>
              </a:ext>
            </a:extLst>
          </p:cNvPr>
          <p:cNvSpPr txBox="1"/>
          <p:nvPr/>
        </p:nvSpPr>
        <p:spPr>
          <a:xfrm>
            <a:off x="1060912" y="4677181"/>
            <a:ext cx="4557568" cy="110799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Benchmark sends the above email to the user that a system action is required.</a:t>
            </a:r>
          </a:p>
          <a:p>
            <a:endParaRPr lang="en-US" sz="11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100" b="1" dirty="0">
                <a:latin typeface="Avenir Heavy" panose="02000503020000020003" pitchFamily="2" charset="0"/>
                <a:ea typeface="Avenir Book" charset="0"/>
                <a:cs typeface="Avenir Book" charset="0"/>
              </a:rPr>
              <a:t>Agency Director / Admin 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users may receive a notification if POST requests additional information related to a submitted form.</a:t>
            </a:r>
          </a:p>
          <a:p>
            <a:endParaRPr lang="en-US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887B5-1011-A047-B9D1-113620F4612A}"/>
              </a:ext>
            </a:extLst>
          </p:cNvPr>
          <p:cNvSpPr/>
          <p:nvPr/>
        </p:nvSpPr>
        <p:spPr>
          <a:xfrm>
            <a:off x="1060912" y="3031133"/>
            <a:ext cx="6875698" cy="1542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Subject: 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review Form 7 - Academy Approval report:</a:t>
            </a:r>
          </a:p>
          <a:p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have a </a:t>
            </a:r>
            <a:r>
              <a:rPr lang="en-US" sz="10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&lt;TAKE ACTION&gt; 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AAA21-1-2.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Submitted to you by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Originally created by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click </a:t>
            </a:r>
            <a:r>
              <a:rPr lang="en-US" sz="1000" b="1" u="sng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&lt;TAKE ACTION&gt; 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access the report (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https://bms.benchmarkonline.app/reports/####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need assistance, please email </a:t>
            </a:r>
            <a:r>
              <a:rPr lang="en-US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support@benchmarkanalytics.com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96BD9DD-C960-564B-9280-04FEAD0D62DD}"/>
              </a:ext>
            </a:extLst>
          </p:cNvPr>
          <p:cNvSpPr/>
          <p:nvPr/>
        </p:nvSpPr>
        <p:spPr>
          <a:xfrm>
            <a:off x="7639050" y="245672"/>
            <a:ext cx="1289679" cy="47568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Academy </a:t>
            </a:r>
          </a:p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Director / Admin Experience</a:t>
            </a:r>
          </a:p>
        </p:txBody>
      </p:sp>
    </p:spTree>
    <p:extLst>
      <p:ext uri="{BB962C8B-B14F-4D97-AF65-F5344CB8AC3E}">
        <p14:creationId xmlns:p14="http://schemas.microsoft.com/office/powerpoint/2010/main" val="157819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686" y="4022719"/>
            <a:ext cx="6858000" cy="656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Academy Benchmark Roles and Permissions</a:t>
            </a:r>
          </a:p>
        </p:txBody>
      </p:sp>
    </p:spTree>
    <p:extLst>
      <p:ext uri="{BB962C8B-B14F-4D97-AF65-F5344CB8AC3E}">
        <p14:creationId xmlns:p14="http://schemas.microsoft.com/office/powerpoint/2010/main" val="11578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7F43-0A9D-A642-99A4-0253708F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21" y="3684494"/>
            <a:ext cx="6319303" cy="11432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64985"/>
                </a:solidFill>
                <a:latin typeface="Avenir "/>
                <a:cs typeface="Calibri" panose="020F0502020204030204" pitchFamily="34" charset="0"/>
              </a:rPr>
              <a:t>Form/Report Functions</a:t>
            </a:r>
            <a:endParaRPr lang="en-US" sz="2800" b="1" dirty="0">
              <a:solidFill>
                <a:srgbClr val="064985"/>
              </a:solidFill>
              <a:latin typeface="Avenir" panose="0200050302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6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6B5AC-AEF2-9B42-A649-D4A417D1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229" y="3107707"/>
            <a:ext cx="6549542" cy="2693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59023-5744-DC4C-A877-67E9053F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2" y="1139007"/>
            <a:ext cx="8600592" cy="1264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5515B2-75B0-A74F-8331-E5B55365F89D}"/>
              </a:ext>
            </a:extLst>
          </p:cNvPr>
          <p:cNvSpPr txBox="1">
            <a:spLocks/>
          </p:cNvSpPr>
          <p:nvPr/>
        </p:nvSpPr>
        <p:spPr>
          <a:xfrm>
            <a:off x="86344" y="186390"/>
            <a:ext cx="8659586" cy="1089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Report Functions: Activity Timeline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23C8788-BD5A-474E-BBDD-C7C708E416FF}"/>
              </a:ext>
            </a:extLst>
          </p:cNvPr>
          <p:cNvSpPr/>
          <p:nvPr/>
        </p:nvSpPr>
        <p:spPr>
          <a:xfrm>
            <a:off x="7965423" y="1367187"/>
            <a:ext cx="451525" cy="38424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A2CCA0-59E3-594A-9393-237628482029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885309" y="1751429"/>
            <a:ext cx="2305877" cy="2402368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64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001BAD-57C8-F840-BE84-E9361650B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5" y="1195077"/>
            <a:ext cx="8597853" cy="12641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8BBE1-8398-5A49-A6C5-96935C74A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809" y="2637221"/>
            <a:ext cx="5280494" cy="3489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5515B2-75B0-A74F-8331-E5B55365F89D}"/>
              </a:ext>
            </a:extLst>
          </p:cNvPr>
          <p:cNvSpPr txBox="1">
            <a:spLocks/>
          </p:cNvSpPr>
          <p:nvPr/>
        </p:nvSpPr>
        <p:spPr>
          <a:xfrm>
            <a:off x="86344" y="186390"/>
            <a:ext cx="8659586" cy="1089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Report Functions: Print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5C9B47-E3BA-9540-A8CF-FBC122FA2E0B}"/>
              </a:ext>
            </a:extLst>
          </p:cNvPr>
          <p:cNvSpPr/>
          <p:nvPr/>
        </p:nvSpPr>
        <p:spPr>
          <a:xfrm>
            <a:off x="8368302" y="1436520"/>
            <a:ext cx="463296" cy="39449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D49A3E-0688-6646-B788-D3F0B251C09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374947" y="1633766"/>
            <a:ext cx="3993355" cy="1193061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4DA06D-AFED-2149-B21A-0446F3EC1D3D}"/>
              </a:ext>
            </a:extLst>
          </p:cNvPr>
          <p:cNvSpPr/>
          <p:nvPr/>
        </p:nvSpPr>
        <p:spPr>
          <a:xfrm>
            <a:off x="4227546" y="5684647"/>
            <a:ext cx="610252" cy="30864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A5A163-80A6-F143-BB98-869F85F8E43E}"/>
              </a:ext>
            </a:extLst>
          </p:cNvPr>
          <p:cNvSpPr/>
          <p:nvPr/>
        </p:nvSpPr>
        <p:spPr>
          <a:xfrm>
            <a:off x="6159233" y="5640572"/>
            <a:ext cx="610251" cy="30864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24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170" y="3926542"/>
            <a:ext cx="7998217" cy="162372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venir Light" pitchFamily="2" charset="0"/>
              </a:rPr>
              <a:t>For Questions and System Support: Production</a:t>
            </a:r>
            <a:b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venir Light" pitchFamily="2" charset="0"/>
              </a:rPr>
            </a:br>
            <a:endParaRPr lang="en-US" sz="1400" b="1" dirty="0">
              <a:solidFill>
                <a:schemeClr val="accent1">
                  <a:lumMod val="75000"/>
                </a:schemeClr>
              </a:solidFill>
              <a:latin typeface="Avenir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7" y="290538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>
                <a:latin typeface="Avenir" panose="02000503020000020003"/>
              </a:rPr>
              <a:t>BMS: First Time Login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109AB-2C9B-874A-9268-34D67288DCD8}"/>
              </a:ext>
            </a:extLst>
          </p:cNvPr>
          <p:cNvSpPr txBox="1"/>
          <p:nvPr/>
        </p:nvSpPr>
        <p:spPr>
          <a:xfrm>
            <a:off x="225237" y="862750"/>
            <a:ext cx="87064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Open a new browser and go to URL: </a:t>
            </a:r>
            <a:r>
              <a:rPr lang="en-US" sz="1600" dirty="0">
                <a:latin typeface="Avenir Book" panose="02000503020000020003" pitchFamily="2" charset="0"/>
                <a:hlinkClick r:id="rId3"/>
              </a:rPr>
              <a:t>https://bms.benchmarkonline.app/</a:t>
            </a:r>
            <a:endParaRPr lang="en-US" sz="1600" dirty="0">
              <a:latin typeface="Avenir Book" panose="02000503020000020003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This permanent link takes users to the Production site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Standard browsers are Chrome, Edge, Firefox, Safari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Internet Explorer may not provide the optimal site experience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r>
              <a:rPr lang="en-US" sz="1600" dirty="0">
                <a:latin typeface="Avenir Book" panose="02000503020000020003" pitchFamily="2" charset="0"/>
              </a:rPr>
              <a:t>At the login page click “</a:t>
            </a:r>
            <a:r>
              <a:rPr lang="en-US" sz="1600" b="1" dirty="0">
                <a:latin typeface="Avenir Heavy" panose="02000503020000020003" pitchFamily="2" charset="0"/>
              </a:rPr>
              <a:t>Forgot password</a:t>
            </a:r>
            <a:r>
              <a:rPr lang="en-US" sz="1600" dirty="0">
                <a:latin typeface="Avenir Book" panose="02000503020000020003" pitchFamily="2" charset="0"/>
              </a:rPr>
              <a:t>” under the Password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Enter the your </a:t>
            </a:r>
            <a:r>
              <a:rPr lang="en-US" sz="1600" b="1" dirty="0">
                <a:latin typeface="Avenir Heavy" panose="02000503020000020003" pitchFamily="2" charset="0"/>
              </a:rPr>
              <a:t>PID </a:t>
            </a:r>
            <a:r>
              <a:rPr lang="en-US" sz="1600" dirty="0">
                <a:latin typeface="Avenir Book" panose="02000503020000020003" pitchFamily="2" charset="0"/>
              </a:rPr>
              <a:t>number (</a:t>
            </a:r>
            <a:r>
              <a:rPr lang="en-US" sz="1600" u="sng" dirty="0">
                <a:latin typeface="Avenir Book" panose="02000503020000020003" pitchFamily="2" charset="0"/>
              </a:rPr>
              <a:t>adding prefix “CO-”) </a:t>
            </a:r>
            <a:r>
              <a:rPr lang="en-US" sz="1600" dirty="0">
                <a:latin typeface="Avenir Book" panose="02000503020000020003" pitchFamily="2" charset="0"/>
              </a:rPr>
              <a:t>and click the Submit button.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venir Book" panose="02000503020000020003" pitchFamily="2" charset="0"/>
              </a:rPr>
              <a:t>Important</a:t>
            </a:r>
            <a:r>
              <a:rPr lang="en-US" sz="1600" dirty="0">
                <a:latin typeface="Avenir Book" panose="02000503020000020003" pitchFamily="2" charset="0"/>
              </a:rPr>
              <a:t>: to use this feature there must be an email address associated to your Benchmark account</a:t>
            </a:r>
          </a:p>
          <a:p>
            <a:endParaRPr lang="en-US" sz="1600" dirty="0">
              <a:latin typeface="Avenir Book" panose="02000503020000020003" pitchFamily="2" charset="0"/>
            </a:endParaRPr>
          </a:p>
          <a:p>
            <a:endParaRPr lang="en-US" sz="1600" dirty="0">
              <a:latin typeface="Avenir Book" panose="02000503020000020003" pitchFamily="2" charset="0"/>
            </a:endParaRPr>
          </a:p>
          <a:p>
            <a:endParaRPr lang="en-US" sz="1600" dirty="0">
              <a:latin typeface="Avenir Book" panose="02000503020000020003" pitchFamily="2" charset="0"/>
            </a:endParaRPr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52FD2F-0871-D64F-B7B8-2857A4A9F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39" y="3512127"/>
            <a:ext cx="3426373" cy="2863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CB72012-F1FC-7D4F-BC4A-4B24E5949D8D}"/>
              </a:ext>
            </a:extLst>
          </p:cNvPr>
          <p:cNvSpPr/>
          <p:nvPr/>
        </p:nvSpPr>
        <p:spPr>
          <a:xfrm>
            <a:off x="2969018" y="5259711"/>
            <a:ext cx="586740" cy="20447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C9323-7F4B-1943-A663-B227429EB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499" y="3512127"/>
            <a:ext cx="2785553" cy="2667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8D48C3-86BB-874F-8CE7-6CC10937AF28}"/>
              </a:ext>
            </a:extLst>
          </p:cNvPr>
          <p:cNvSpPr/>
          <p:nvPr/>
        </p:nvSpPr>
        <p:spPr>
          <a:xfrm>
            <a:off x="5280156" y="5303479"/>
            <a:ext cx="2668896" cy="33374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2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2A0A62B-D796-2C47-A1C2-8833FDC5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25" y="1985652"/>
            <a:ext cx="3762605" cy="363818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7" y="238317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BMS: First Time Login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109AB-2C9B-874A-9268-34D67288DCD8}"/>
              </a:ext>
            </a:extLst>
          </p:cNvPr>
          <p:cNvSpPr txBox="1"/>
          <p:nvPr/>
        </p:nvSpPr>
        <p:spPr>
          <a:xfrm>
            <a:off x="275700" y="953693"/>
            <a:ext cx="8643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The user will receive an email from </a:t>
            </a:r>
            <a:r>
              <a:rPr lang="en-US" sz="1600" dirty="0">
                <a:latin typeface="Avenir Book" panose="02000503020000020003" pitchFamily="2" charset="0"/>
                <a:hlinkClick r:id="rId4"/>
              </a:rPr>
              <a:t>noreply@benchmarkanalytics.com</a:t>
            </a:r>
            <a:r>
              <a:rPr lang="en-US" sz="1600" dirty="0">
                <a:latin typeface="Avenir Book" panose="02000503020000020003" pitchFamily="2" charset="0"/>
              </a:rPr>
              <a:t> with a link for “Reset Password”.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Click the “Reset Password” button to reset your password and login.</a:t>
            </a:r>
          </a:p>
          <a:p>
            <a:endParaRPr lang="en-US" sz="1600" dirty="0">
              <a:latin typeface="Avenir Book" panose="02000503020000020003" pitchFamily="2" charset="0"/>
            </a:endParaRPr>
          </a:p>
          <a:p>
            <a:endParaRPr lang="en-US" sz="1600" dirty="0">
              <a:latin typeface="Avenir Book" panose="02000503020000020003" pitchFamily="2" charset="0"/>
            </a:endParaRPr>
          </a:p>
          <a:p>
            <a:endParaRPr lang="en-US" sz="1600" dirty="0">
              <a:latin typeface="Avenir Book" panose="02000503020000020003" pitchFamily="2" charset="0"/>
            </a:endParaRPr>
          </a:p>
          <a:p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CB72012-F1FC-7D4F-BC4A-4B24E5949D8D}"/>
              </a:ext>
            </a:extLst>
          </p:cNvPr>
          <p:cNvSpPr/>
          <p:nvPr/>
        </p:nvSpPr>
        <p:spPr>
          <a:xfrm>
            <a:off x="988892" y="3676685"/>
            <a:ext cx="1806860" cy="48849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79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DD39FF7-AA0C-BD48-B1B4-B6D24F83CF93}"/>
              </a:ext>
            </a:extLst>
          </p:cNvPr>
          <p:cNvSpPr txBox="1">
            <a:spLocks/>
          </p:cNvSpPr>
          <p:nvPr/>
        </p:nvSpPr>
        <p:spPr>
          <a:xfrm>
            <a:off x="157933" y="302312"/>
            <a:ext cx="5141494" cy="4708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20528E"/>
                </a:solidFill>
                <a:latin typeface="Avenir" panose="02000503020000020003"/>
              </a:rPr>
              <a:t>Benchmark In-System Support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CD343-A30B-774A-A7CF-664E75937C19}"/>
              </a:ext>
            </a:extLst>
          </p:cNvPr>
          <p:cNvSpPr/>
          <p:nvPr/>
        </p:nvSpPr>
        <p:spPr>
          <a:xfrm>
            <a:off x="289035" y="957995"/>
            <a:ext cx="8518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 may submit a support case directly to the Benchmark Support team while logged in by clicking on the blue “Help” button at the bottom right of any screen.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5641E1-9FF7-2B41-A1E4-52BF7E6B7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7634" y="1950305"/>
            <a:ext cx="5943600" cy="39497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F915F8A-159E-BC4C-A15C-A8870534CB3B}"/>
              </a:ext>
            </a:extLst>
          </p:cNvPr>
          <p:cNvSpPr/>
          <p:nvPr/>
        </p:nvSpPr>
        <p:spPr>
          <a:xfrm>
            <a:off x="5436914" y="5364570"/>
            <a:ext cx="939800" cy="49339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75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DD39FF7-AA0C-BD48-B1B4-B6D24F83CF93}"/>
              </a:ext>
            </a:extLst>
          </p:cNvPr>
          <p:cNvSpPr txBox="1">
            <a:spLocks/>
          </p:cNvSpPr>
          <p:nvPr/>
        </p:nvSpPr>
        <p:spPr>
          <a:xfrm>
            <a:off x="157933" y="302312"/>
            <a:ext cx="5141494" cy="4708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20528E"/>
                </a:solidFill>
                <a:latin typeface="Avenir" panose="02000503020000020003"/>
              </a:rPr>
              <a:t>Benchmark In-System Support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CD343-A30B-774A-A7CF-664E75937C19}"/>
              </a:ext>
            </a:extLst>
          </p:cNvPr>
          <p:cNvSpPr/>
          <p:nvPr/>
        </p:nvSpPr>
        <p:spPr>
          <a:xfrm>
            <a:off x="178318" y="854201"/>
            <a:ext cx="85186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After clicking “</a:t>
            </a:r>
            <a:r>
              <a:rPr lang="en-US" sz="1400" b="1" dirty="0">
                <a:latin typeface="Avenir Book" panose="02000503020000020003" pitchFamily="2" charset="0"/>
              </a:rPr>
              <a:t>Help</a:t>
            </a:r>
            <a:r>
              <a:rPr lang="en-US" sz="1400" dirty="0">
                <a:latin typeface="Avenir Book" panose="02000503020000020003" pitchFamily="2" charset="0"/>
              </a:rPr>
              <a:t>” the system provides the user an opportunity to first search the knowledge base for a support 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Users can then use “</a:t>
            </a:r>
            <a:r>
              <a:rPr lang="en-US" sz="1400" b="1" dirty="0">
                <a:latin typeface="Avenir Book" panose="02000503020000020003" pitchFamily="2" charset="0"/>
              </a:rPr>
              <a:t>Contact us</a:t>
            </a:r>
            <a:r>
              <a:rPr lang="en-US" sz="1400" dirty="0">
                <a:latin typeface="Avenir Book" panose="02000503020000020003" pitchFamily="2" charset="0"/>
              </a:rPr>
              <a:t>” to connect directly to the Support team.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The system will automatically pull in your name and email address.</a:t>
            </a:r>
          </a:p>
          <a:p>
            <a:endParaRPr lang="en-US" sz="14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Screenshots are awesome. Show us as much detail as possible regarding the issue you are experiencing. This helps our team quickly understand the need.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Click “</a:t>
            </a:r>
            <a:r>
              <a:rPr lang="en-US" sz="1400" b="1" dirty="0">
                <a:latin typeface="Avenir Book" panose="02000503020000020003" pitchFamily="2" charset="0"/>
              </a:rPr>
              <a:t>Send</a:t>
            </a:r>
            <a:r>
              <a:rPr lang="en-US" sz="1400" dirty="0">
                <a:latin typeface="Avenir Book" panose="02000503020000020003" pitchFamily="2" charset="0"/>
              </a:rPr>
              <a:t>” and a new ticket will be created. A member of our team will respond shortly.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D1E27-6131-C347-B0EB-5F2438499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62" y="2775806"/>
            <a:ext cx="2178101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1791E-FBD6-4646-A268-ECF5573BC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375" y="2775806"/>
            <a:ext cx="218557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8C434-92A0-B041-B143-314D713D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08" y="2871515"/>
            <a:ext cx="2643133" cy="111496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635AB04-4F6D-AB40-AE33-33C9725FF3FD}"/>
              </a:ext>
            </a:extLst>
          </p:cNvPr>
          <p:cNvSpPr/>
          <p:nvPr/>
        </p:nvSpPr>
        <p:spPr>
          <a:xfrm>
            <a:off x="580614" y="3262501"/>
            <a:ext cx="2487953" cy="46867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A4DED2-294A-2942-A49E-6AF51D57DE62}"/>
              </a:ext>
            </a:extLst>
          </p:cNvPr>
          <p:cNvSpPr/>
          <p:nvPr/>
        </p:nvSpPr>
        <p:spPr>
          <a:xfrm>
            <a:off x="5147740" y="5812223"/>
            <a:ext cx="801113" cy="34003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6A00E2B-3D76-D245-845B-21AE65062A05}"/>
              </a:ext>
            </a:extLst>
          </p:cNvPr>
          <p:cNvSpPr/>
          <p:nvPr/>
        </p:nvSpPr>
        <p:spPr>
          <a:xfrm>
            <a:off x="6613934" y="4409092"/>
            <a:ext cx="1951996" cy="83557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557403B-0FA2-8F45-80FD-7C3FB17A14A2}"/>
              </a:ext>
            </a:extLst>
          </p:cNvPr>
          <p:cNvSpPr/>
          <p:nvPr/>
        </p:nvSpPr>
        <p:spPr>
          <a:xfrm>
            <a:off x="6613934" y="5239408"/>
            <a:ext cx="1951996" cy="57281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92D6590-0524-FD4F-B793-B91DED280CC2}"/>
              </a:ext>
            </a:extLst>
          </p:cNvPr>
          <p:cNvSpPr/>
          <p:nvPr/>
        </p:nvSpPr>
        <p:spPr>
          <a:xfrm>
            <a:off x="8102313" y="5812222"/>
            <a:ext cx="484637" cy="34003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9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1B8E0FD-44B6-45B5-88D2-A730DDCE5DB6}"/>
              </a:ext>
            </a:extLst>
          </p:cNvPr>
          <p:cNvSpPr txBox="1">
            <a:spLocks/>
          </p:cNvSpPr>
          <p:nvPr/>
        </p:nvSpPr>
        <p:spPr>
          <a:xfrm>
            <a:off x="157933" y="3193568"/>
            <a:ext cx="5507142" cy="47086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20528E"/>
                </a:solidFill>
                <a:latin typeface="Avenir" panose="02000503020000020003"/>
              </a:rPr>
              <a:t>Contact Benchmark Analytics for…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D39FF7-AA0C-BD48-B1B4-B6D24F83CF93}"/>
              </a:ext>
            </a:extLst>
          </p:cNvPr>
          <p:cNvSpPr txBox="1">
            <a:spLocks/>
          </p:cNvSpPr>
          <p:nvPr/>
        </p:nvSpPr>
        <p:spPr>
          <a:xfrm>
            <a:off x="157933" y="502008"/>
            <a:ext cx="5141494" cy="47086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20528E"/>
                </a:solidFill>
                <a:latin typeface="Avenir" panose="02000503020000020003"/>
              </a:rPr>
              <a:t>Contact Colorado POST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3BB33-0CE1-B046-AA82-C6C0465427B6}"/>
              </a:ext>
            </a:extLst>
          </p:cNvPr>
          <p:cNvSpPr txBox="1"/>
          <p:nvPr/>
        </p:nvSpPr>
        <p:spPr>
          <a:xfrm>
            <a:off x="483264" y="1025466"/>
            <a:ext cx="753678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Forgot PID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Process related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Email: </a:t>
            </a:r>
            <a:r>
              <a:rPr lang="en-US" u="sng" dirty="0">
                <a:solidFill>
                  <a:srgbClr val="0563C1"/>
                </a:solidFill>
                <a:latin typeface="Avenir Book" panose="02000503020000020003" pitchFamily="2" charset="0"/>
                <a:hlinkClick r:id="rId2"/>
              </a:rPr>
              <a:t>post@coag.gov</a:t>
            </a:r>
            <a:endParaRPr lang="en-US" u="sng" dirty="0">
              <a:solidFill>
                <a:srgbClr val="0563C1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Academy Email: 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POSTAcademy@coag.gov</a:t>
            </a:r>
            <a:endParaRPr lang="en-US" dirty="0">
              <a:latin typeface="Avenir Book" panose="02000503020000020003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For PID creation: Submit Name, DOB, Email Address, Academy 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venir Book" panose="02000503020000020003" pitchFamily="2" charset="0"/>
              </a:rPr>
              <a:t>Phone: </a:t>
            </a:r>
            <a:r>
              <a:rPr lang="en-US" sz="1600" dirty="0">
                <a:latin typeface="Avenir Book" panose="02000503020000020003" pitchFamily="2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Avenir Book" panose="02000503020000020003" pitchFamily="2" charset="0"/>
              </a:rPr>
              <a:t>720-508-6721</a:t>
            </a:r>
          </a:p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005D2-9073-E541-90B3-FA98CC13C810}"/>
              </a:ext>
            </a:extLst>
          </p:cNvPr>
          <p:cNvSpPr txBox="1"/>
          <p:nvPr/>
        </p:nvSpPr>
        <p:spPr>
          <a:xfrm>
            <a:off x="483264" y="3790929"/>
            <a:ext cx="8156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Forgot password</a:t>
            </a:r>
            <a:endParaRPr lang="en-US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Technical support questions or to open a support case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Help icon inside BMS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Email: </a:t>
            </a:r>
            <a:r>
              <a:rPr lang="en-US" dirty="0">
                <a:latin typeface="Avenir Book" panose="02000503020000020003" pitchFamily="2" charset="0"/>
                <a:hlinkClick r:id="rId4"/>
              </a:rPr>
              <a:t>support@benchmarkanalytics.com</a:t>
            </a:r>
            <a:endParaRPr lang="en-US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venir Book" panose="02000503020000020003" pitchFamily="2" charset="0"/>
              </a:rPr>
              <a:t>Phone: </a:t>
            </a:r>
            <a:r>
              <a:rPr lang="en-US" sz="1600" dirty="0">
                <a:latin typeface="Avenir Book" panose="02000503020000020003" pitchFamily="2" charset="0"/>
              </a:rPr>
              <a:t> </a:t>
            </a:r>
            <a:r>
              <a:rPr lang="en-US" sz="1600" dirty="0">
                <a:latin typeface="Avenir Book" panose="02000503020000020003" pitchFamily="2" charset="0"/>
                <a:hlinkClick r:id="rId5" tooltip="tel:18884023624"/>
              </a:rPr>
              <a:t>888-40BENCH</a:t>
            </a:r>
            <a:r>
              <a:rPr lang="en-US" sz="1600" dirty="0">
                <a:latin typeface="Avenir Book" panose="02000503020000020003" pitchFamily="2" charset="0"/>
              </a:rPr>
              <a:t>, option 2</a:t>
            </a:r>
            <a:endParaRPr lang="en-US" sz="16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94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89309D-B4A8-A74D-A6F6-F33F0CA6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2636575"/>
            <a:ext cx="6172200" cy="8574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20528E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Questions</a:t>
            </a:r>
            <a:endParaRPr lang="en-US" sz="2800" b="1" dirty="0">
              <a:solidFill>
                <a:srgbClr val="20528E"/>
              </a:solidFill>
              <a:highlight>
                <a:srgbClr val="FFFF00"/>
              </a:highlight>
              <a:latin typeface="Avenir" panose="0200050302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1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309589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Academy Roles and Permissions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EF84DE9-C6AF-5540-9ACA-D1F9500CD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74438"/>
              </p:ext>
            </p:extLst>
          </p:nvPr>
        </p:nvGraphicFramePr>
        <p:xfrm>
          <a:off x="570268" y="1732575"/>
          <a:ext cx="570956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455">
                  <a:extLst>
                    <a:ext uri="{9D8B030D-6E8A-4147-A177-3AD203B41FA5}">
                      <a16:colId xmlns:a16="http://schemas.microsoft.com/office/drawing/2014/main" val="27544668"/>
                    </a:ext>
                  </a:extLst>
                </a:gridCol>
                <a:gridCol w="1229032">
                  <a:extLst>
                    <a:ext uri="{9D8B030D-6E8A-4147-A177-3AD203B41FA5}">
                      <a16:colId xmlns:a16="http://schemas.microsoft.com/office/drawing/2014/main" val="560767036"/>
                    </a:ext>
                  </a:extLst>
                </a:gridCol>
                <a:gridCol w="1248697">
                  <a:extLst>
                    <a:ext uri="{9D8B030D-6E8A-4147-A177-3AD203B41FA5}">
                      <a16:colId xmlns:a16="http://schemas.microsoft.com/office/drawing/2014/main" val="2452107847"/>
                    </a:ext>
                  </a:extLst>
                </a:gridCol>
                <a:gridCol w="1265385">
                  <a:extLst>
                    <a:ext uri="{9D8B030D-6E8A-4147-A177-3AD203B41FA5}">
                      <a16:colId xmlns:a16="http://schemas.microsoft.com/office/drawing/2014/main" val="1534848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Benchmark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View Own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Academy </a:t>
                      </a:r>
                      <a:r>
                        <a:rPr lang="en-US" sz="1200" u="sng" dirty="0"/>
                        <a:t>Admin Staff </a:t>
                      </a:r>
                      <a:r>
                        <a:rPr lang="en-US" sz="1200" dirty="0"/>
                        <a:t>Profile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Create 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05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Academy Director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54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Academy Admin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338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Academy Cadet Student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040945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F85EB2C-C154-B448-A052-4396F198E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913559"/>
              </p:ext>
            </p:extLst>
          </p:nvPr>
        </p:nvGraphicFramePr>
        <p:xfrm>
          <a:off x="570267" y="3927996"/>
          <a:ext cx="5694374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709">
                  <a:extLst>
                    <a:ext uri="{9D8B030D-6E8A-4147-A177-3AD203B41FA5}">
                      <a16:colId xmlns:a16="http://schemas.microsoft.com/office/drawing/2014/main" val="27544668"/>
                    </a:ext>
                  </a:extLst>
                </a:gridCol>
                <a:gridCol w="1185811">
                  <a:extLst>
                    <a:ext uri="{9D8B030D-6E8A-4147-A177-3AD203B41FA5}">
                      <a16:colId xmlns:a16="http://schemas.microsoft.com/office/drawing/2014/main" val="2946778806"/>
                    </a:ext>
                  </a:extLst>
                </a:gridCol>
                <a:gridCol w="1259927">
                  <a:extLst>
                    <a:ext uri="{9D8B030D-6E8A-4147-A177-3AD203B41FA5}">
                      <a16:colId xmlns:a16="http://schemas.microsoft.com/office/drawing/2014/main" val="560767036"/>
                    </a:ext>
                  </a:extLst>
                </a:gridCol>
                <a:gridCol w="1259927">
                  <a:extLst>
                    <a:ext uri="{9D8B030D-6E8A-4147-A177-3AD203B41FA5}">
                      <a16:colId xmlns:a16="http://schemas.microsoft.com/office/drawing/2014/main" val="2140716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Benchmark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TMS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Edit Own Email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View Personal Info Section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05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Academy Director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54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Academy Admin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338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Academy Cadet Student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 </a:t>
                      </a:r>
                    </a:p>
                    <a:p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(POST Exam completion)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0409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2CD6B6-04F6-204D-9B9D-BF4D7C4655AD}"/>
              </a:ext>
            </a:extLst>
          </p:cNvPr>
          <p:cNvSpPr txBox="1"/>
          <p:nvPr/>
        </p:nvSpPr>
        <p:spPr>
          <a:xfrm>
            <a:off x="499241" y="1214981"/>
            <a:ext cx="814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Note: </a:t>
            </a:r>
            <a:r>
              <a:rPr lang="en-US" sz="1400" dirty="0">
                <a:latin typeface="Avenir Book" panose="02000503020000020003" pitchFamily="2" charset="0"/>
              </a:rPr>
              <a:t>users may have more than one Benchmark role, which provide combined permissions</a:t>
            </a:r>
          </a:p>
        </p:txBody>
      </p:sp>
    </p:spTree>
    <p:extLst>
      <p:ext uri="{BB962C8B-B14F-4D97-AF65-F5344CB8AC3E}">
        <p14:creationId xmlns:p14="http://schemas.microsoft.com/office/powerpoint/2010/main" val="707761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55" y="2847109"/>
            <a:ext cx="6858000" cy="230006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Appendix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_________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endParaRPr lang="en-US" sz="2400" b="1" dirty="0">
              <a:solidFill>
                <a:schemeClr val="accent1">
                  <a:lumMod val="75000"/>
                </a:schemeClr>
              </a:solidFill>
              <a:latin typeface="Avenir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12079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55" y="2847109"/>
            <a:ext cx="6858000" cy="230006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Cadet Forms: Form 1 – Basic Certification</a:t>
            </a:r>
          </a:p>
        </p:txBody>
      </p:sp>
    </p:spTree>
    <p:extLst>
      <p:ext uri="{BB962C8B-B14F-4D97-AF65-F5344CB8AC3E}">
        <p14:creationId xmlns:p14="http://schemas.microsoft.com/office/powerpoint/2010/main" val="4105429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93520-370F-DC4C-922D-7EDABBEB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14425"/>
            <a:ext cx="8210550" cy="4799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553400" y="1258349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347069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86C4D-2CD3-784A-A6FA-2EA78C8B9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6" y="1229635"/>
            <a:ext cx="8278508" cy="4637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461321" y="1244984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816738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9D636-09B4-8341-8BC8-D079A947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7" y="1196112"/>
            <a:ext cx="7716543" cy="49154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2839400" y="1240036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969284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1D241-8292-404B-A983-56316184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07" y="1159793"/>
            <a:ext cx="7982785" cy="4681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2820350" y="1203717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947882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0A5227-4424-9841-B267-0391348D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401635"/>
            <a:ext cx="8458200" cy="43503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2772725" y="1445559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26636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99E71-08CA-4242-A21C-CBEB7C9F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00" y="1159793"/>
            <a:ext cx="8362000" cy="26430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5192075" y="1203717"/>
            <a:ext cx="889484" cy="4173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702014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48CA1-83AF-7446-8B67-71E3AF4F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00" y="1159793"/>
            <a:ext cx="8362000" cy="5041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 – Basic Certification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7623917" y="1203717"/>
            <a:ext cx="889484" cy="50125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526294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55" y="2847109"/>
            <a:ext cx="8171620" cy="230006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Cadet Forms: Form 11E – Enrollment Advisory</a:t>
            </a:r>
          </a:p>
        </p:txBody>
      </p:sp>
    </p:spTree>
    <p:extLst>
      <p:ext uri="{BB962C8B-B14F-4D97-AF65-F5344CB8AC3E}">
        <p14:creationId xmlns:p14="http://schemas.microsoft.com/office/powerpoint/2010/main" val="337328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309589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Academy Forms and Submitters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FBD7718-A359-1A41-B395-409A81753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883646"/>
              </p:ext>
            </p:extLst>
          </p:nvPr>
        </p:nvGraphicFramePr>
        <p:xfrm>
          <a:off x="500357" y="1179095"/>
          <a:ext cx="741176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80">
                  <a:extLst>
                    <a:ext uri="{9D8B030D-6E8A-4147-A177-3AD203B41FA5}">
                      <a16:colId xmlns:a16="http://schemas.microsoft.com/office/drawing/2014/main" val="3964503245"/>
                    </a:ext>
                  </a:extLst>
                </a:gridCol>
                <a:gridCol w="4711683">
                  <a:extLst>
                    <a:ext uri="{9D8B030D-6E8A-4147-A177-3AD203B41FA5}">
                      <a16:colId xmlns:a16="http://schemas.microsoft.com/office/drawing/2014/main" val="26368442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b="1" i="0" dirty="0">
                          <a:latin typeface="Avenir Heavy" panose="02000503020000020003" pitchFamily="2" charset="0"/>
                          <a:cs typeface="Calibri" panose="020F0502020204030204" pitchFamily="34" charset="0"/>
                        </a:rPr>
                        <a:t>Form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dirty="0">
                          <a:latin typeface="Avenir Heavy" panose="02000503020000020003" pitchFamily="2" charset="0"/>
                          <a:cs typeface="Calibri" panose="020F0502020204030204" pitchFamily="34" charset="0"/>
                        </a:rPr>
                        <a:t>Submitter(s)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63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ADA Accommodation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Cadet Student | Academy Admin | Academy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20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Academy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Director | Academy Admin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04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Employment Update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Director | Academy Admin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970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Form 1 – Basic Certification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Cadet Student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601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Form 5 – Change of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Admin | Academy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72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Form 7 – Academy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Director | Academy Admin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062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Form 11E -  Enrollment Advisory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Cadet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33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Certificate of Completion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Director | Academy Admin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842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POST Exam Confidentiality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Cadet Student | Academy Admin | Academy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7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Avenir Heavy" panose="02000503020000020003" pitchFamily="2" charset="0"/>
                        </a:rPr>
                        <a:t>POST Exam Scheduling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venir Book" panose="02000503020000020003" pitchFamily="2" charset="0"/>
                        </a:rPr>
                        <a:t>Academy Director | Academy Admin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588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185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107AD-8B86-C448-86B7-48ABD41D6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59" y="1050520"/>
            <a:ext cx="8634845" cy="3386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11E – Enrollment Advisory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189083" y="1050520"/>
            <a:ext cx="886258" cy="50125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336498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3BC0A-0A6B-D34F-94D4-42BF80E36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03717"/>
            <a:ext cx="8039100" cy="4129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11E – Enrollment Advisory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632567" y="1203717"/>
            <a:ext cx="889484" cy="50125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367737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05630-6CC1-ED44-B03A-1555BBCB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59" y="1565266"/>
            <a:ext cx="8686800" cy="38208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11E – Enrollment Advisory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344203" y="1565266"/>
            <a:ext cx="889484" cy="50125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0024539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A012D-60A6-9A44-A5E8-863E8F39B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215623"/>
            <a:ext cx="8724900" cy="44267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11E – Enrollment Advisory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228600" y="1159793"/>
            <a:ext cx="889484" cy="50125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487187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BDC93D-608D-7A4D-95D7-04FC53395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1050520"/>
            <a:ext cx="8372475" cy="5090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" y="354945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Form 11E – Enrollment Advisory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2A71FA-D8E0-E84C-A913-911140938A43}"/>
              </a:ext>
            </a:extLst>
          </p:cNvPr>
          <p:cNvSpPr/>
          <p:nvPr/>
        </p:nvSpPr>
        <p:spPr>
          <a:xfrm>
            <a:off x="7572375" y="1079892"/>
            <a:ext cx="1093426" cy="50125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6C8BC8-13B6-9B4B-B95D-09659CD4B7A7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9285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B5A3E2-C770-D74D-ACF2-7888BDBD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679" y="1694310"/>
            <a:ext cx="6172200" cy="8574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20528E"/>
                </a:solidFill>
                <a:latin typeface="Avenir Light" panose="020B0402020203020204" pitchFamily="34" charset="77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4" name="Shape 91" descr="logo_Benchmark.png">
            <a:extLst>
              <a:ext uri="{FF2B5EF4-FFF2-40B4-BE49-F238E27FC236}">
                <a16:creationId xmlns:a16="http://schemas.microsoft.com/office/drawing/2014/main" id="{32B1DAEE-BE1F-FD4C-BA99-8A6E51BF7A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0282" y="3014030"/>
            <a:ext cx="4024993" cy="1220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82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A19-CA05-2D44-B4A6-3AA913B0D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55" y="2847109"/>
            <a:ext cx="6858000" cy="230006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Benchmark Management System (BMS)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___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" panose="02000503020000020003"/>
              </a:rPr>
              <a:t>Academy 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93456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3" y="245672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ADDE834-4CD1-8343-B43A-C84723F4A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5889"/>
              </p:ext>
            </p:extLst>
          </p:nvPr>
        </p:nvGraphicFramePr>
        <p:xfrm>
          <a:off x="2234316" y="1345785"/>
          <a:ext cx="6694413" cy="370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4413">
                  <a:extLst>
                    <a:ext uri="{9D8B030D-6E8A-4147-A177-3AD203B41FA5}">
                      <a16:colId xmlns:a16="http://schemas.microsoft.com/office/drawing/2014/main" val="4176255549"/>
                    </a:ext>
                  </a:extLst>
                </a:gridCol>
              </a:tblGrid>
              <a:tr h="414510">
                <a:tc>
                  <a:txBody>
                    <a:bodyPr/>
                    <a:lstStyle/>
                    <a:p>
                      <a:r>
                        <a:rPr lang="en-US" sz="1800" b="1" i="0">
                          <a:latin typeface="Avenir Black" panose="02000503020000020003" pitchFamily="2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0593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(+) New Report: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Create a new report based on your role(s).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34313"/>
                  </a:ext>
                </a:extLst>
              </a:tr>
              <a:tr h="50775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>
                          <a:latin typeface="Avenir Book" panose="02000503020000020003" pitchFamily="2" charset="0"/>
                        </a:rPr>
                        <a:t>Home: </a:t>
                      </a:r>
                      <a:r>
                        <a:rPr lang="en-US" sz="1300">
                          <a:latin typeface="Avenir Book" panose="02000503020000020003" pitchFamily="2" charset="0"/>
                        </a:rPr>
                        <a:t>Main landing page upon login. View and take action on Action Items and see Current Activities for reports in progress.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061844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My Profile: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Logged in user’s profile information.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135127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Reports: </a:t>
                      </a:r>
                      <a:r>
                        <a:rPr lang="en-US" sz="1300" b="0" dirty="0">
                          <a:latin typeface="Avenir Book" panose="02000503020000020003" pitchFamily="2" charset="0"/>
                        </a:rPr>
                        <a:t>Access reports in draft status; see reports that the user has submitted or reviewed.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90453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Training: </a:t>
                      </a:r>
                      <a:r>
                        <a:rPr lang="en-US" sz="1300" b="0" dirty="0">
                          <a:latin typeface="Avenir Book" panose="02000503020000020003" pitchFamily="2" charset="0"/>
                        </a:rPr>
                        <a:t>Users can access the Training Management System, where the POST Exam is administered.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904459"/>
                  </a:ext>
                </a:extLst>
              </a:tr>
              <a:tr h="63900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Settings: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Only visible to administrators and administrator functions will vary depending on assigned administrator roles.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10566"/>
                  </a:ext>
                </a:extLst>
              </a:tr>
              <a:tr h="3990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300" b="1" dirty="0">
                          <a:latin typeface="Avenir Book" panose="02000503020000020003" pitchFamily="2" charset="0"/>
                        </a:rPr>
                        <a:t>Log Out: </a:t>
                      </a:r>
                      <a:r>
                        <a:rPr lang="en-US" sz="1300" dirty="0">
                          <a:latin typeface="Avenir Book" panose="02000503020000020003" pitchFamily="2" charset="0"/>
                        </a:rPr>
                        <a:t>Will sign you out of your account.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553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34449AE-2FAF-5A40-A722-57D52868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71" y="845653"/>
            <a:ext cx="1908496" cy="516669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1CAF2B-F774-4140-9BDD-83093F73A346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42200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C7C2-FAD1-0140-B1A4-A307DC34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2" y="369413"/>
            <a:ext cx="7886700" cy="69557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Avenir" panose="02000503020000020003"/>
              </a:rPr>
              <a:t>BMS General Navigation: Home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DEEB8-BA02-2B4E-9524-5AFD0497BDD6}"/>
              </a:ext>
            </a:extLst>
          </p:cNvPr>
          <p:cNvSpPr/>
          <p:nvPr/>
        </p:nvSpPr>
        <p:spPr>
          <a:xfrm>
            <a:off x="332421" y="895616"/>
            <a:ext cx="834912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venir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Home tab navigates the user to the listing of Action Items and Current Activities, displaying the reports, requests for information, and other actions that the user needs to take. </a:t>
            </a:r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47E5B-52E2-0F49-A4F0-610A70A40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79" y="1608397"/>
            <a:ext cx="8459241" cy="4111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C15D8A-B793-5A42-923A-C7A9D09A0865}"/>
              </a:ext>
            </a:extLst>
          </p:cNvPr>
          <p:cNvSpPr/>
          <p:nvPr/>
        </p:nvSpPr>
        <p:spPr>
          <a:xfrm>
            <a:off x="342379" y="3323303"/>
            <a:ext cx="1230782" cy="39329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BD6A00-685F-074D-922F-79EE0888BD5F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9593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5DEEB8-BA02-2B4E-9524-5AFD0497BDD6}"/>
              </a:ext>
            </a:extLst>
          </p:cNvPr>
          <p:cNvSpPr/>
          <p:nvPr/>
        </p:nvSpPr>
        <p:spPr>
          <a:xfrm>
            <a:off x="332421" y="895616"/>
            <a:ext cx="834912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Book" panose="02000503020000020003" pitchFamily="2" charset="0"/>
              </a:rPr>
              <a:t>My Profile: </a:t>
            </a:r>
            <a:r>
              <a:rPr lang="en-US" sz="1400" dirty="0">
                <a:latin typeface="Avenir Book" panose="02000503020000020003" pitchFamily="2" charset="0"/>
              </a:rPr>
              <a:t>Logged in user’s profile information.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37E55-EA57-424F-930B-589885979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8" y="1685369"/>
            <a:ext cx="8349123" cy="3962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7852DA-6758-284E-9757-19A2031435F1}"/>
              </a:ext>
            </a:extLst>
          </p:cNvPr>
          <p:cNvSpPr txBox="1">
            <a:spLocks/>
          </p:cNvSpPr>
          <p:nvPr/>
        </p:nvSpPr>
        <p:spPr>
          <a:xfrm>
            <a:off x="154050" y="223209"/>
            <a:ext cx="7886700" cy="695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Avenir" panose="02000503020000020003"/>
              </a:rPr>
              <a:t>BMS General Navigation: My Profile</a:t>
            </a:r>
            <a:endParaRPr lang="en-US" b="1" dirty="0">
              <a:latin typeface="Avenir" panose="02000503020000020003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2BF5B7-A517-994F-A93C-8537B3E38E91}"/>
              </a:ext>
            </a:extLst>
          </p:cNvPr>
          <p:cNvSpPr/>
          <p:nvPr/>
        </p:nvSpPr>
        <p:spPr>
          <a:xfrm>
            <a:off x="397438" y="3666804"/>
            <a:ext cx="1230782" cy="3349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32DD19E-D820-E846-A03E-81326AE971EB}"/>
              </a:ext>
            </a:extLst>
          </p:cNvPr>
          <p:cNvSpPr/>
          <p:nvPr/>
        </p:nvSpPr>
        <p:spPr>
          <a:xfrm>
            <a:off x="7101840" y="245672"/>
            <a:ext cx="1826889" cy="343608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Avenir Black" panose="02000503020000020003" pitchFamily="2" charset="0"/>
              </a:rPr>
              <a:t>Cadet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7624175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A9918D613CB41BB9EEFC82A294D7F" ma:contentTypeVersion="12" ma:contentTypeDescription="Create a new document." ma:contentTypeScope="" ma:versionID="51cc5e458c453147dbed5e506476a425">
  <xsd:schema xmlns:xsd="http://www.w3.org/2001/XMLSchema" xmlns:xs="http://www.w3.org/2001/XMLSchema" xmlns:p="http://schemas.microsoft.com/office/2006/metadata/properties" xmlns:ns2="06ba48bc-112c-4765-8875-fb9082722abd" xmlns:ns3="988d46b8-374f-4b5b-ae81-aba879894431" targetNamespace="http://schemas.microsoft.com/office/2006/metadata/properties" ma:root="true" ma:fieldsID="2dd080c39c9112c522ab0558d30cffe1" ns2:_="" ns3:_="">
    <xsd:import namespace="06ba48bc-112c-4765-8875-fb9082722abd"/>
    <xsd:import namespace="988d46b8-374f-4b5b-ae81-aba8798944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a48bc-112c-4765-8875-fb9082722a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d46b8-374f-4b5b-ae81-aba87989443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9A8F1D-DCE2-4549-880B-C658777EF2DC}">
  <ds:schemaRefs>
    <ds:schemaRef ds:uri="06ba48bc-112c-4765-8875-fb9082722abd"/>
    <ds:schemaRef ds:uri="988d46b8-374f-4b5b-ae81-aba8798944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85F668-C409-4410-9DC9-9738859B40B8}">
  <ds:schemaRefs>
    <ds:schemaRef ds:uri="988d46b8-374f-4b5b-ae81-aba879894431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6ba48bc-112c-4765-8875-fb9082722abd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EFA3C3A-27F0-4D2E-8CAB-98FB52C57B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32535</TotalTime>
  <Words>1795</Words>
  <Application>Microsoft Macintosh PowerPoint</Application>
  <PresentationFormat>On-screen Show (4:3)</PresentationFormat>
  <Paragraphs>310</Paragraphs>
  <Slides>55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Avenir</vt:lpstr>
      <vt:lpstr>Avenir </vt:lpstr>
      <vt:lpstr>Avenir Black</vt:lpstr>
      <vt:lpstr>Avenir Book</vt:lpstr>
      <vt:lpstr>Avenir Heavy</vt:lpstr>
      <vt:lpstr>Avenir Light</vt:lpstr>
      <vt:lpstr>Avenir Medium</vt:lpstr>
      <vt:lpstr>Calibri</vt:lpstr>
      <vt:lpstr>Century Gothic</vt:lpstr>
      <vt:lpstr>Custom Design</vt:lpstr>
      <vt:lpstr>2_Custom Design</vt:lpstr>
      <vt:lpstr>1_Custom Design</vt:lpstr>
      <vt:lpstr>PowerPoint Presentation</vt:lpstr>
      <vt:lpstr>Agenda</vt:lpstr>
      <vt:lpstr>Academy Benchmark Roles and Permissions</vt:lpstr>
      <vt:lpstr>Academy Roles and Permissions</vt:lpstr>
      <vt:lpstr>Academy Forms and Submitters</vt:lpstr>
      <vt:lpstr>Benchmark Management System (BMS) ___  Academy Cadet Student Experience</vt:lpstr>
      <vt:lpstr>BMS General Navigation</vt:lpstr>
      <vt:lpstr>BMS General Navigation: Home</vt:lpstr>
      <vt:lpstr>PowerPoint Presentation</vt:lpstr>
      <vt:lpstr>BMS General Navigation: Reports</vt:lpstr>
      <vt:lpstr>BMS General Navigation:  Training Management System</vt:lpstr>
      <vt:lpstr>PowerPoint Presentation</vt:lpstr>
      <vt:lpstr>Forms: Report Creation</vt:lpstr>
      <vt:lpstr>Forms: Report Completion</vt:lpstr>
      <vt:lpstr>Forms: Report Completion – Save Draft</vt:lpstr>
      <vt:lpstr>Forms: Report Completion</vt:lpstr>
      <vt:lpstr>PowerPoint Presentation</vt:lpstr>
      <vt:lpstr>Benchmark Management System (BMS) ___  Academy Admin / Academy Director Experience</vt:lpstr>
      <vt:lpstr>BMS General Navigation</vt:lpstr>
      <vt:lpstr>BMS General Navigation: Home</vt:lpstr>
      <vt:lpstr>BMS General Navigation: People</vt:lpstr>
      <vt:lpstr>BMS General Navigation: My Profile</vt:lpstr>
      <vt:lpstr>BMS General Navigation: Reports</vt:lpstr>
      <vt:lpstr>BMS General Navigation: Settings, Log Out</vt:lpstr>
      <vt:lpstr>Report Processes</vt:lpstr>
      <vt:lpstr>Forms: Report Creation</vt:lpstr>
      <vt:lpstr>PowerPoint Presentation</vt:lpstr>
      <vt:lpstr>PowerPoint Presentation</vt:lpstr>
      <vt:lpstr>PowerPoint Presentation</vt:lpstr>
      <vt:lpstr>Form/Report Functions</vt:lpstr>
      <vt:lpstr>PowerPoint Presentation</vt:lpstr>
      <vt:lpstr>PowerPoint Presentation</vt:lpstr>
      <vt:lpstr>For Questions and System Support: Production </vt:lpstr>
      <vt:lpstr>BMS: First Time Login</vt:lpstr>
      <vt:lpstr>BMS: First Time Login</vt:lpstr>
      <vt:lpstr>PowerPoint Presentation</vt:lpstr>
      <vt:lpstr>PowerPoint Presentation</vt:lpstr>
      <vt:lpstr>PowerPoint Presentation</vt:lpstr>
      <vt:lpstr>Questions</vt:lpstr>
      <vt:lpstr>Appendix _________ </vt:lpstr>
      <vt:lpstr>Cadet Forms: Form 1 – Basic Certification</vt:lpstr>
      <vt:lpstr>Form 1 – Basic Certification</vt:lpstr>
      <vt:lpstr>Form 1 – Basic Certification</vt:lpstr>
      <vt:lpstr>Form 1 – Basic Certification</vt:lpstr>
      <vt:lpstr>Form 1 – Basic Certification</vt:lpstr>
      <vt:lpstr>Form 1 – Basic Certification</vt:lpstr>
      <vt:lpstr>Form 1 – Basic Certification</vt:lpstr>
      <vt:lpstr>Form 1 – Basic Certification</vt:lpstr>
      <vt:lpstr>Cadet Forms: Form 11E – Enrollment Advisory</vt:lpstr>
      <vt:lpstr>Form 11E – Enrollment Advisory</vt:lpstr>
      <vt:lpstr>Form 11E – Enrollment Advisory</vt:lpstr>
      <vt:lpstr>Form 11E – Enrollment Advisory</vt:lpstr>
      <vt:lpstr>Form 11E – Enrollment Advisory</vt:lpstr>
      <vt:lpstr>Form 11E – Enrollment Advisory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Sandi Salyer</dc:creator>
  <cp:lastModifiedBy>Krystal Rogers</cp:lastModifiedBy>
  <cp:revision>9</cp:revision>
  <cp:lastPrinted>2020-02-13T18:56:04Z</cp:lastPrinted>
  <dcterms:created xsi:type="dcterms:W3CDTF">2017-06-28T19:43:56Z</dcterms:created>
  <dcterms:modified xsi:type="dcterms:W3CDTF">2021-06-21T18:13:50Z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0x010100AAEA9918D613CB41BB9EEFC82A294D7F</vt:lpwstr>
  </property>
</Properties>
</file>