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notesMasterIdLst>
    <p:notesMasterId r:id="rId43"/>
  </p:notesMasterIdLst>
  <p:handoutMasterIdLst>
    <p:handoutMasterId r:id="rId44"/>
  </p:handoutMasterIdLst>
  <p:sldIdLst>
    <p:sldId id="256" r:id="rId2"/>
    <p:sldId id="328" r:id="rId3"/>
    <p:sldId id="264" r:id="rId4"/>
    <p:sldId id="329" r:id="rId5"/>
    <p:sldId id="337" r:id="rId6"/>
    <p:sldId id="336" r:id="rId7"/>
    <p:sldId id="330" r:id="rId8"/>
    <p:sldId id="309" r:id="rId9"/>
    <p:sldId id="277" r:id="rId10"/>
    <p:sldId id="276" r:id="rId11"/>
    <p:sldId id="316" r:id="rId12"/>
    <p:sldId id="325" r:id="rId13"/>
    <p:sldId id="317" r:id="rId14"/>
    <p:sldId id="258" r:id="rId15"/>
    <p:sldId id="291" r:id="rId16"/>
    <p:sldId id="334" r:id="rId17"/>
    <p:sldId id="335" r:id="rId18"/>
    <p:sldId id="300" r:id="rId19"/>
    <p:sldId id="260" r:id="rId20"/>
    <p:sldId id="261" r:id="rId21"/>
    <p:sldId id="320" r:id="rId22"/>
    <p:sldId id="332" r:id="rId23"/>
    <p:sldId id="284" r:id="rId24"/>
    <p:sldId id="305" r:id="rId25"/>
    <p:sldId id="290" r:id="rId26"/>
    <p:sldId id="302" r:id="rId27"/>
    <p:sldId id="310" r:id="rId28"/>
    <p:sldId id="303" r:id="rId29"/>
    <p:sldId id="322" r:id="rId30"/>
    <p:sldId id="267" r:id="rId31"/>
    <p:sldId id="304" r:id="rId32"/>
    <p:sldId id="311" r:id="rId33"/>
    <p:sldId id="327" r:id="rId34"/>
    <p:sldId id="323" r:id="rId35"/>
    <p:sldId id="259" r:id="rId36"/>
    <p:sldId id="312" r:id="rId37"/>
    <p:sldId id="333" r:id="rId38"/>
    <p:sldId id="321" r:id="rId39"/>
    <p:sldId id="288" r:id="rId40"/>
    <p:sldId id="287" r:id="rId41"/>
    <p:sldId id="331" r:id="rId4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99"/>
    <a:srgbClr val="023E80"/>
    <a:srgbClr val="097CAF"/>
    <a:srgbClr val="0082D2"/>
    <a:srgbClr val="110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2" autoAdjust="0"/>
    <p:restoredTop sz="94438" autoAdjust="0"/>
  </p:normalViewPr>
  <p:slideViewPr>
    <p:cSldViewPr>
      <p:cViewPr varScale="1">
        <p:scale>
          <a:sx n="68" d="100"/>
          <a:sy n="68" d="100"/>
        </p:scale>
        <p:origin x="13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defTabSz="93178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algn="r" defTabSz="93178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8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6"/>
            <a:ext cx="3038475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defTabSz="93178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8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6"/>
            <a:ext cx="3038475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defTabSz="931781" eaLnBrk="1" hangingPunct="1">
              <a:defRPr sz="1200"/>
            </a:lvl1pPr>
          </a:lstStyle>
          <a:p>
            <a:pPr>
              <a:defRPr/>
            </a:pPr>
            <a:fld id="{094E65B4-E4FB-489F-B595-0297CD40F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55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9"/>
          </a:xfrm>
          <a:prstGeom prst="rect">
            <a:avLst/>
          </a:prstGeom>
        </p:spPr>
        <p:txBody>
          <a:bodyPr vert="horz" lIns="91277" tIns="45639" rIns="91277" bIns="45639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9"/>
          </a:xfrm>
          <a:prstGeom prst="rect">
            <a:avLst/>
          </a:prstGeom>
        </p:spPr>
        <p:txBody>
          <a:bodyPr vert="horz" lIns="91277" tIns="45639" rIns="91277" bIns="45639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3CE9BD9-3286-44B8-AEE8-31F1FF3E9165}" type="datetimeFigureOut">
              <a:rPr lang="en-US"/>
              <a:pPr>
                <a:defRPr/>
              </a:pPr>
              <a:t>12/8/2016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7" tIns="45639" rIns="91277" bIns="4563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4839"/>
            <a:ext cx="5610225" cy="4184649"/>
          </a:xfrm>
          <a:prstGeom prst="rect">
            <a:avLst/>
          </a:prstGeom>
        </p:spPr>
        <p:txBody>
          <a:bodyPr vert="horz" lIns="91277" tIns="45639" rIns="91277" bIns="4563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5139"/>
          </a:xfrm>
          <a:prstGeom prst="rect">
            <a:avLst/>
          </a:prstGeom>
        </p:spPr>
        <p:txBody>
          <a:bodyPr vert="horz" lIns="91277" tIns="45639" rIns="91277" bIns="45639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6"/>
            <a:ext cx="3038475" cy="465139"/>
          </a:xfrm>
          <a:prstGeom prst="rect">
            <a:avLst/>
          </a:prstGeom>
        </p:spPr>
        <p:txBody>
          <a:bodyPr vert="horz" lIns="91277" tIns="45639" rIns="91277" bIns="45639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A476931-A770-4E22-A315-791D5130C6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73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622710-0040-47B3-987F-E0AD29AAC1B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6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EA6C4D-2F58-464C-A388-F39DF84D2D2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72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7A2B1B-3434-4B76-B4D7-9BFE61B571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06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EA37EC-D176-4FA4-ABC8-6EEE523E2C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01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7C6AE2-FA84-495C-AEAE-D78F67034DC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19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289981-E2E5-4E58-915F-FE4BA4B6074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7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CE07A0-04D8-4547-90E2-00BEB234A80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55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EA80BF-89C7-45FF-BED7-988072F57DF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98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6FCA13-D2FA-4C8F-9166-AD83103B2E0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09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C7D7BC-A7D2-42A5-9DB9-80D84393710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28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D0065F-5CF8-4D25-8C8E-A22F0690F39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3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0DA398-5410-4184-BE41-2E015BC437B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54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96F40E-86EC-433B-8268-0D6A90FA494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00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9CB7DB-8598-43E0-91DB-462375D4167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48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E8C398-85B4-41BD-987A-FBA992BFE0A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20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F9FE18-2376-46FB-AB11-5C8BD6CB191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86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01"/>
            <a:fld id="{70B4FC0E-6AF4-4BD2-BD1A-088733314B7F}" type="slidenum">
              <a:rPr lang="en-US" smtClean="0"/>
              <a:pPr defTabSz="930101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8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E161B6-F8B3-48CC-9323-89D7CA2A7A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4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9A3596-A5D8-4583-81F1-A09A41E5143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81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B2E245-9422-4A20-9BE5-036E8E2FFF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36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20D483-33BC-484D-BC1D-09B6CDC32F1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38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C6473B-02A4-4799-B87B-4143C945F96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82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369E03-64AA-4138-99C2-61243B9F467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07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F904D7-BE66-4489-95E8-030325563CE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FFD1995-4E0A-460C-844F-616BC8FA6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BCD4-39C8-41B8-BE40-537F76019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E65A9-CA6B-451E-B266-A8CB8D41F4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E674F-20A8-442B-9D1C-C031E0151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716C4-8C4A-42E8-8424-D887C9BAD2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7F05-97FD-41E9-9CA9-36252DF24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E2F4B0-679D-4874-8F74-18C8C7099A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F05074-DAB6-4210-814A-920AD19476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EBE0F0-525B-4D11-A812-008EFDDF22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F5538A-577B-4B28-B3DF-9CD247AF72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A228C-6F72-4AB6-AE5C-A4A646D774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9C7AB5-2371-4058-809C-4C33996126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D8F1457-039F-47AC-BA10-517712AC0E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5E8B188-7489-4FAB-AA84-57D8614148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2" r:id="rId2"/>
    <p:sldLayoutId id="2147484277" r:id="rId3"/>
    <p:sldLayoutId id="2147484278" r:id="rId4"/>
    <p:sldLayoutId id="2147484279" r:id="rId5"/>
    <p:sldLayoutId id="2147484280" r:id="rId6"/>
    <p:sldLayoutId id="2147484273" r:id="rId7"/>
    <p:sldLayoutId id="2147484281" r:id="rId8"/>
    <p:sldLayoutId id="2147484282" r:id="rId9"/>
    <p:sldLayoutId id="2147484274" r:id="rId10"/>
    <p:sldLayoutId id="2147484275" r:id="rId11"/>
    <p:sldLayoutId id="2147484283" r:id="rId12"/>
    <p:sldLayoutId id="214748428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c.noblehornsby@gmail.co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image" Target="../media/image47.jpeg"/><Relationship Id="rId17" Type="http://schemas.openxmlformats.org/officeDocument/2006/relationships/image" Target="../media/image20.jpeg"/><Relationship Id="rId2" Type="http://schemas.openxmlformats.org/officeDocument/2006/relationships/image" Target="../media/image7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46.jpeg"/><Relationship Id="rId15" Type="http://schemas.openxmlformats.org/officeDocument/2006/relationships/image" Target="../media/image18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838200"/>
            <a:ext cx="7848600" cy="1812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Denver Police 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Deaf &amp; HH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Communites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5562600" y="4419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i="1"/>
          </a:p>
        </p:txBody>
      </p:sp>
      <p:sp>
        <p:nvSpPr>
          <p:cNvPr id="3" name="TextBox 2"/>
          <p:cNvSpPr txBox="1"/>
          <p:nvPr/>
        </p:nvSpPr>
        <p:spPr>
          <a:xfrm>
            <a:off x="811213" y="2982913"/>
            <a:ext cx="7391400" cy="4801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5760" indent="-25603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Denver Office of Sign </a:t>
            </a:r>
            <a:r>
              <a:rPr lang="en-US" sz="28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Language Services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AutoShape 4" descr="data:image/jpeg;base64,/9j/4AAQSkZJRgABAQAAAQABAAD/2wCEAAkGBhQSERUTExQUFRQWFxcYGBgXGBgYGxwXGhgXIBgcGBoeHSYeGxolHhcYIC8gIycqLCwtFR4xNTAqNScrLCkBCQoKDgwOGg8PGiwkHyQpKSksLCwsLCwsLCwpLCwsLCwpLCksLCwpLCwsLCwpLCkpLCwsLCwsLCwpLCwsLCwsKf/AABEIAO8A0wMBIgACEQEDEQH/xAAbAAABBQEBAAAAAAAAAAAAAAAAAgMEBQYBB//EAEIQAAIBAgQDBgMFBgMIAwEAAAECEQADBBIhMQVBUQYTImFxgTKRoUJSscHwBxQjYnKCktHhFSQzQ6KywtJT4vFj/8QAGQEBAQEBAQEAAAAAAAAAAAAAAAEDAgQF/8QAIxEBAAMAAgMAAgIDAAAAAAAAAAECEQMhEjFBUXETMiJhgf/aAAwDAQACEQMRAD8A9xooooCiiigKKKKAoopjGYwW1k+gHMnyoHblwKJJAA5nSq7GdorNqM7hZ2zELPoDqflWd4rx9mPhOo3PJf6f/Y69IqoODzbCWIkkb6nckan3rnWkU/L0DBcVt3RKMD6Gpc15xhbb2zzEjWeamR76VPXH3AqqXfTTVhuNDAPL571PI8GzbFKDE/ia6MSvWPXT8ax1i9DGCcw5AZtB5gzPmRVhhMU5UkMDyAOgI8tSBGk+tTzlf44X2MxyWkL3GCqOZrNN23JchLL5B9piqk+imSfeKY4xhlIUzoWE6wozbQddAY5c5qI2CXWGRfFBIaDAHPcZZnUGKeWkUaPA9pVuGBv90+FvbWG+Yq3sYlXEg7aEbEHoRyrztbZImI12Bgb6c515fnVngONMpAYw40VjzA+y/UdG5VYlJp+G2oqPgsat1cy+hHMHmDUiu2YooooCiiigKKKKAooooCiiigKKKKAooooEXroVSzGABJPlWG4xxlrrGNOXoOnqefy5VP7YcdCslgHU6n1iQPQDX/DVJZskgwROh16Tr+EVxMtaVLw9nWJERLTtv6fqRU6wp8JIUyWAjSem/LblQhXwqt1pYTAAjMAIHU77TrFdtlmgKUJZsxWACI0MRoNvfWuJlq7Yy/Dc11KgmJG8weQgV0MgA7o22MQQ2snkRB1qqxuDJJBBHiMKZKwdRrzDaiotmyzvlC6kc9InoQOVMRp7eMcN/EFhRA0yyx9I1Hv0qVcx6OIWOeh8On+XoNazFzgZYANmJMiM7qNucDfzpOB4DZtaqqKxWczF7hn3Jj3pn+0/4tcViw4KkyTOu2+kjXwgchSsOjOgbXxLBgqx9AI9yd9txUC4AoiNddo9v1yirNLGTKDZYlYlkPLYMonVt59Paim7+EdjLAloj4QR6DnB3kabbVTXEEx4dzzOkevI1dDKMnhvK0mRqSgMa9CD0E7npTXdhgFRlJOYBH0ZT16nqPI0hCOFcWNpwxmIAYfeTr/Uu/pIrco4IBBkESD5V5zewrrDZIESGBkHzB6VqOyfEMyG0d01X+k8vY6ehFd1Z3j60FFFFdsxRQDRQFFFFAUUUUBRRRQFFFFAUzi8QLaM52UE/KnqznbnGZMPlH22A57DU7axtUlYjZZBnN24bh1ZpM7xOpjy/JamPoTGrSEBJ+10J6CZB8xTGCGQFuggfl6eu2h609lCkjkoiTpru5+Rjn8R6VnMtz1u5AyAkKTLHYxzPq2unQaU+yrc0YZYBg6iM2gXTTznnpUE3uglido2I5EcgNNDpMxTqNIWEJOUabDNOnsdfwqYqwRbkEi8h20I3CHUeUzvTeHxC6zlXxa5efz1JNRcRirqgsqqgBlRuRIj0P5GqrE8TyoSAWYKWyLux/KTzP5VMGhxfELaxkzHkZ+nMHT1qCmPzGVZW1bRGkyd9RI9uW1VOHv3HVRcUI8y4VmYRpADQNdRyp/DXu6Jc6atsNANp0/Woq4avl4eoU3LrSY1C6EdRtExy0pu8Qp0u3IOkzuFjKfb61UrxUXF8BaD94MMxnzAOn5VYlmIGa3PhUeExpuQPMgTTPyJFy/ckg3mmc3wj4gNgOm2nPekHHmP4iW7g1MruQ3MTyB2qDiLwJ0BUN8TEHQg+ExzjrpM9DSnG+monTlP2hruDqQdtT7EPX2tckuowEeGcocxpOwU0nheNFm8jgnLs0gggHRp9ND/AG02mKIG5IAmOqHTXnI1+R1pm8SdTrHhb0+yem2nr7mrEma9Koqu7P4vvMOhJkgZT6rp9Yn3qxrV5xRRRQFFFFAUUUUBRRRQFFFR8djRaQu3oB1J2FBIrGds7ua8ickWfcnX8F+daLDcYVhOkcyDMHzESPXashisT311rg2LEj+kbGNxov1M1zM9NKV77IdsoUREa/3Hb0Gk9PDrUZ2LaDVcpMkA6enuSeXSlE94xzA5diZ2zDQlfu7D/wDNZmHxi2vDct8xtGjCZI8mEaetZtTWHw0DxHUGCTr4t0afPalLxbx5LSzvJJCgSQSNd4IP1501evknbKuw6mNvlpUUKE1YEqCZAO3p5afWgt8XeZhluqBOqshBG/OP86qLzYe1L3LuUExmJUCSCFgmNNdqbxF5mYLbDLbGr3HYEnoqqBCjqSZ0MdREuYy2CB3llo1iO8ObSPCs7an1irEJq5sPhF8bYhfEBuy6xl138opWMGFcAq7EEnVTIA8uRO/6FZrFcFW6pCYcHfLOCvOJJkkmBIJkmIp+3aa0uUpdRRoIwl5QBIMaAjYEHzI86YmrnBXcNdDXLV1bsaABlMDQQ0bMJY+cVIfiF5iStuyE1gM/jJiNBEDTrWdtcSw4uFlayrmAR8DELOVcrBSdSdfOpuJx6MfCLynpNvITprm+OPID3pKruzi1uiGUiZkAE6alp9YA9tYpgcNKgFWESTrJkASQp6LyOsxFQLV8iDMGfTfp51Kwl+46kZydx9mR1zGJiilWbgOoicxhR9/mojeQJEeXPUcdBoCdNANfsN8O3TYx0OutKvYN0ClIEhUK7ZhsAP59J1I5Ci1cW4uhk6qR5nl/iAgefKoLzsdfhrto+Tj6q34L861FYHhmIK4i24IE6NJ3BXXX1E61dcQ7SKoJRmkTG2XTy6V3FmVqzMtJRTWFulkViIJUEjoSBIp2u2YooooCiiigKKKKAqHxeyr2XD6CJkAkgjUEAa6GKmVme11y5bNu6s5FkEjdDyYjmp2PSBy2krHtl7OOKsWUw0ajkR1HVTSRdMBUInSdYOvIeZj6/Oe9i3ifEsLd3hTCv5r0J6bGoOAwItBg+YkyzBxBhj8IJ2KwI5aRWb0HlcgKB9okAmAcsao3LQ/rapeLvMLea8oRVGUEgAn056bgjn60xexNs+EK1xiJMkKNNmO8RMZufnVPiC11jZtBWZT42M93bmIDay7DkmhMy2UQKZoU+NOXO5yFicqkZmnkAgks/PKAYmOVWOEwF+6JaLC9bgDXSBz7sHIn9xn+UVmeL9rcPw4m3ZBxONYZerAnk2XRFn/loP8AOtN2e4qnEcFN23lLZrV+006MPiUg6wQQeviFSSO+jWPxXCsIM2KxCXnHK5c74+1lPAP8NaHsl2twmMRv3N1hIzIE7tlB2OWBoeo0rxzGWLHCONI5tZsM6FggXORmBU5Ax1IcTvMNV/8As44hZxPGsTfsgYdTayrZMKzklc7ZRoIyZiBtmHnSY6c729jF49a6bp6mm8lKy1w7yEPjL2+5dr1vvURWYpkFwkKCSApGp02rD8LPCMaR+6Xzh7rbIjm0ZP8A/G5Ntv7R71r+1XFv3TB38Rzt22K/1nRP+orXiPZngnDzwrEXsVcQYo52sjvIuDKIt5UnxZnDcjtyiu49OLZr0LiXZfF2oOVcXbU5gbYyXQ2sMbZaHIn7Lf2naoGC41lbPb8UHK6EFWEbi4CBkIgfFvptoRpf2U8SvX+GWWvlmbxqrHUsisQhJ56SJ5wDTnajgeGxR1YLfUQt20yi6scm+8v8rAj0qeXyVjVU+JF0FlLsr6ZWtlSC3KZg78hTuK4e3xpo32gAIaBqF9ObHT8azn+2sZgrq2rrLlYgW7kfwnJ3mZNu5H2djyJrRWu0BuKcyrIjMD0Gwkbpz05j1rpUS5jlbLJAY+MAnlmWTJ/q/wCqp/CbbXLmcAZEgktoumokxOsaAbzO1cPC1djcbwoYlm3MGSQu0nTwjSAPWlX8cpy21BW1OiiJJJ+JiTqSefnV/SS3WAxq3UzL1I9xUmqnsxYy2AfvMze0wPoBVtWjziiiigKKKKAooooCsz2sxMMiMoZGGzbFtZg7hgNo13rTVR9q7ls2u7cTmMiACRlIOYTz/wA6k+nVfbGvgSozWSXQalD/AMRPT7w8xr1HOpKcUW8mW4ddIucx5MOYqHctXbXjB722P+ZbnMv9a/EPXbzqu43xUt3YtBTiL7ZVYdI8T3BzCDWd5gc6zbu3JuXXs2bgYoSLl1RItg6hUJGtwiAPuiSdSAUYfGWMTav4PCXmtm2ArPbGxY6lWnxEkMCZmSdedRLn7rDcIt3biXWQs1xdTmPicu06uwkkdDEiqzhXBxwnH20V2bD4te7zNGl5dVmAN5gf1npVRnFz8Dx5YoL6PbbIx8JMxJB1hgRB6g+deh9l+KYuxbxFziKhbUHEK6sGyA/FaiZ2jKNdiJ1qJ+0fhlu7gLjXNDaGdG5htBHo0hfcHlVJwHguPx+GtWsZcNnCKBpEXbqj4cxOyiBBPQGDvT3CepyEv9rmLRbmCe0S2JV+8QKCZtyCDp1ZRA/qq2452QbiK28fhEuYLGAzF0G2TGxJEkEcmjUaEdLbE9prNpgllBcuIoUZR8KAaeLkunOB51AvccxLxNxbQOyqJPzkfRmrG3JFW0cc2bbspYxNrDhcZeF++SSzBQAAYhRAExG5HOrjva8muuTq164ff16qenWu28Sy6riLg9GMfRRpWX80NP4JO/tm4njXtNhkwj/uxKOb6kvOXXKVUeABo1bfLWl7OdnsDi8BhGNi1cVbKBS6DMIEMJIn4g08pqjw/bHFWtWKXl6mAY9Zj3LCr3Adt7d0ZVGR/unTfp+teU1rHJFvTKeOaz2xvb/jV/E45OEYJjZtIB3pWV+yCQY1yKpHhG5MdKW37IcKLcW3vJfHw3c+ubkSogRPIQfOq7jOKPD+MNjrqs2HxK5GdRORoSZ8/wCGDHMMY2ipXaP9rFhbeXCE3rziFhWCqTsTIBY9FA3rTv4z671L7DcVOPwVyziwLr23a1cza5hupPnuJ38IO9IH+5XFtX81yy3hs3d2jfurh5tpo3MA85nv7Nez1zCYVjdBF28+dlO4EQoP825PrTtjtFYx17FYC4oBRio8U5wu7oR8LqdY5b8jVPkfleXcU10yPEYneAB5k7CnLDpaJcQ1z/5G+FB/ID/3HXyFZzgOIuo74S5q9uCCB8ak+F/QjQ/dKsNqu1sgEFzn2hBooaNZIMvrPQfhRW27L5jbZi2aXJn2E1c1QdkWJtufDlLaBYgGPFt7fWr+tXnn2KKKKIKKKKAooooCsr22tq/drmyOuZg2pgHTYbgkc/u1ccd4yuGQMYlmCidpPX9c6xvHbv7w4uBjacDKTGZSJkA8wBJ5HeuZlpSv1AXvbfiMMB/zLR09xuvvFVWDxyjvMXfuraN9jawxeNE1ykDaXYZzygLNOcXz5RalM14i0rIT9r4jESCEDtrG1V/bLsRcxt3Dojraw1pCNJLBtIhdjoFG+kGuWsqK5+yfFK5vW8YO/ksWIdDmO5zgkyfSq3tFhOMdz3V9GvIrK4uIFuMpXYhl8Q3O4qfxLtTi+FXFtNibWMX7rT3ij+ZhqD6k+lbDsh21XHhstq5bKiSSMyegcRr5EA1dn24iInpJ4BxXv8Hbv3AVLL4wwjxAw2h5Egn3qoxfFrmLJW2xSyNC43czqEnl1Y6dJ3Cu0WOOIunDofAmt0zueVsHzgz0APUGm7OJVQFjLGm+mn8sDKPevJy8nj1D18fH5dyXZwirbyWwV1nTUtr8U7knnMnQ61HvMSWyiTGUFiZ8z5R0kfWplp/ORynQj577f6UvKjCG8OoIYAjXl1n/AFrye3r3Fc5EDM4ygZjrrpMmY0Ak07h7SwQuYwIIEmJA8tJBB96Vd4YEJbu+9DF/tAKoeD4xqSJA261y1cuXACWyruQoNtYJGXQjO7CI1yAhtelWIc+Rw2oKhdI5RBP5+dMYiyG8JGoMgrowJB256yNOfOaXcConhBgdJ1PkBoCTroPwrluQASZLan1/X62FPXpf2kYHjcfwMSA9tvCCwBBHIMDp/wDmn3Q9xY4XhyDEJhEjMFZrSICitPi9JgaEfEKr8RaVkhtj66fLX5dOoqRwTGC6j4S9DgqQCftIZ09d/lyGWvVxcm9S8vLx53DM4/tTjeKObGCVrVjZnnKY/ncfCP5V1PnVtwn9lluy1q5393vbbBiVhVMcgIkDlMmQTTPZ3EXOGu+Eu2b1yyXLWrtq2XkNGjAc9vMa8ord569UvLEb3Kk7V4Zgq4lJD2JLRu1kx3q+cAZx5p51aWCrqGLgoeSEEkebbKPLX0pu9xK0Li2Wde8uAlUO7Ab+2/yNVHZpRa73DHMDachSoEm2Qpt+IzByMBMT4aK9C7NcaRC1pvAujLOwnSCYgbAifOtUDXnmHuG0NAtud2cy5+cn/CBWm7JY0tY8ROjsFJ+6ToPrAHSK6hnav1fUUUV0zFFFFAUxjcULdtnP2QTHU8gPM09WI7Q9oQMSyEnKkBZHhJjxEciZMe1SXVY2UW9x0YlCtyGzcvhK67AHaNtqrv8AZoX4Ll1fI5XH/jSr1vD3SWIBJ3hyPpMD5Uj/AGZbHwteX0cH/wAa4bq9r6jE5nMrh7L3maIEt4RpO4VLnzrzbjv7ScVizktsMPaY5fCYMH79zcDrEV6Lhb1oNjGvlRaXurbG5EFe7zHNy1N2Ip7glzA3LDJh+5ayDDLl8MnXXMNT86rmY1nOzP7MsMiC/iLi39MxIP8ACEakkz4vUmPKtbi+LWrWCN+1l7oW8yZBAjllECsT2s7MYUt3GGmziLsFFzMtm7rqAdVzDppqB1q87UYcW8NhcKvw95aQjqtpcx+eT61zaetdVj4i8MsG3a8Wrv43IMHO2pj0+H0UU4gJMTt+PIGOQke58q7iVjUEwNSAxAOmugMfOlYSyck6yRyjn5coJNfMnudl9KOq5B222pXZQJLHaOXv6eVKVgfaNQNdQCJ+fPXypNy2uQAwQCGMdd/Fp1Mx70i1ipOXYD4ekdKI73ZWMrR7j3IB/IRvpTj3FYkSubXy+mhH0oVgBEn9dddqg4sFJI0B5jk3InxAD1phqQw1AI2mNDrK/wCp260/btGANyOunrOmnp+NQ8NjC9vM0Bl3GnTQ6E6f6+VPJbhueUKJ336g7zv6x84umZ8ZhpEFQN+eonr/AK1X4xyhW6ilTbMk+XP1ECfPKPOrS68qCPsnTWf1y3rmLvoVIOoOhjzrqs5Olu4w/wBqe0z4XDW8Rbth1LqHBJEKwOxHOREmazL/ALScXiDlweF9yGuH6Qo95q+4RgFxeAbD3SYBKEjcFWBBE85BqRi+0mD4eq2GeMigBFBZgAPtQIBO+sTNfTr3D5lonfbGrwjif75hsVfRrhFxRClTlSdQVXRRBbX51usXc7nG228ZF62UOQ5SWtsCNYP2bh/w13gva7DYolbVyWGuVgVaPIHf2mu9opBw7jdb4HT47dxYJ6TlqpHXpdllQHwWknc3IJPrmMn5V3/aQIy96X6JbQx9YA9gabs4hdg2HUxrAQnz1Ck/WhOLLsLznyRT+ZWmO3ofD7s2kmZyrMzvAnepVYHhNwtdtlRePjBJZSABz2nX3rbJjkJADCTsNvxrqHntXEiiiiq5ZftXj7iuEBOUrMAxJkjWNwOnnWbKq6jMmx6kfhXomMwCXRFxQwGo8vQjUVhO1HBLaXgtqUGUFsz3GEkmMozeXWpMNaT8Qf8AZdk725/uf/2pt+GWRshHo7/50kcFHO4T/afzY0HhtpQZLE77gfgK5asjx+3GA4iIgC7bjnplw8a7/OsRi+PYd+G2cObbd/aYw0CILEtrM6gjluK9LHB1xAxmGZiqXDZYFYkDKPn4rZ+tIv8ABOHYCwnfpagaZnQM7nnpEk+m1VnMMXx7tZhbtrC2cLbe33N1GEgAAc41JJJg+1bjtif4+E6Z73z7poqqwmN4RjHS2qIjhgU8HdEkHQAgQZ+6TrV32wtwLFzkt8A+lxWT8WFcXj/GXfH/AG1BxLyp1EkGY6eY294qThh4ennUU/Dlk7REH0Gn1505hrgKjUzPTQaTv6V8x9KQ2HljBiQDPoWoNnSI16/oadedKFuWnWIGg6gnb9cqUCo+9PQn/wCtVIZ//bVy4x7sMMjNIGzKpHxGCc3loNeVXqEOCNYcT8xy6R+VOZY0WAPIR6TFLt2ucbbfoVdc4rcJh2tvtCkFSZkwNJZjLEztr7c6ezQxmTzJ32kR6EaU5iSFkjX7UGTqIgnz2+dIvMQRP06wZI+c1zLqCMM3hYRtHrHL25eW1RrGLUcjB3HnoPr+VSUTJbgb/wCpJ9pn6Vy3aAmZ202gH3Gvt86O4P8AZq9ks4lxrle4wHoGMVS9geytq/ZOLxKi9cuu58eoABIJjYkmd/KtD2XKphXu3CAjNcdidsk7nyiak9meEHDI1tWV7GbPZInMFfUqeRA3DA65uVfTp/V8u/dlH2x7MWLNhsTYRbF6xldWTwjRhoQNDM1b8ZxRbCWbsQWfDPB0gllMfWq/tDwLG4q8qk2BhFuKxTM2Z1BB8fh+m3rvVv2nJyWlXQm8kf2q7/8AgK7cra1jyVzC5aAABMFAAT7Cg8QMyb1uTz7xBPvNJXiaiAbyaaQynfzBSK6jWyN8KfXIPxAimOki0zucq3kY9BeQ/TNU/D9n8Q0ExupHiB2I1prhXAWN23cW2qqGVsyN4SJ10DQwit2BVhxe2CKK7RVYiq3i/AreIHizBogMpgx+BHrVlRQeV3uDw7KzMpBIjUnQ9SY+nOm24fYXcSf52/LQV6Jxng1u6rPl/iBTlYSDMaAx8Xoa88XhtpfERPUsQB8tB+NczDettQMLdUYxSsZblpk02zW2zCPOHY+xrIYbCrxPi1/viTaw8hUnQ5Wy/ItLHrIrXcauKVW6hP8Au7C74FOXKsh1nTUoW+leedrsFdscSDYR2U4oKyFTEm4YYT0La+4pCWbjtTwrBJhmW6LNrwnIYVWDAeEpGpM9N6i9ncaeI8LZHb+KAULc86wUb1+E+oNVfDf2TFmz4u+zsdSEk/O42p+Va7gPZS1g2uGyXC3MsoTKgrOonWTPWmLG7qh4fe71BcYakQQNCrqYdfKCCKfwVrkNgf19Z+dc4xh/3W+z7Wb51PJL2wJ6K2nvHWpFjQRp6TMf618zkp42fR47+VSL96dPERvBJI05ROvyrlkayNem/tH+VPBAW/X65110B0NZtNMviD90z5H9daR++QCSGWI6df0KVB2gn503cwQfe2PcT+IqokLckSDp+cfSm7SyAOn5f6ZfnS7dghYiIiAI25/Q/SuNakAj9dfz+lAxfvidZiDt+uv4edR8XcOTKurOcqnnr9dBJjyp91MjpEfnI561O7P8O7x++I8C6W/Pq35D0nnWnHXys55LeNVV24Rlw2GwFr48Q6p5ZVgn2zFT6A1TYi/xPhYtqXS9bY5EXV9QNFAgONNore9oezhxDWbiMEvWLgdCQSCNMytGsEAfKouO7KH96XFrdvXGtFmWy+Vl1UjLbJKhDtBMxAr6b5kx3rM2P2m37ty1h0wwt33uKrZyxABOvhgMNOp0861PF0N3FWLak+ANdOUSdWAWB1yrdqn4Bgb2J4ncxeIsPZFpBbtK4O5kSDENAzajTxirLhbi9fu4gAuuYqoUgHIoyowncEi60D/5KSsb9Xj422xhruvS6rf5NUvDcG70SiWnE6m2wUj1giPekYOyt85VJzfduIR9dR9a2HZrhTWLbKxGrFgBykCRPSRPlTC1sTuHW2W0gYBSFAIGwqVQKKrAUUUUBRRRQFZjtdwVCguBNFaXAGhEHUjyO/12rT1Vdps37u2WdxmjQ5Z115Dr5TRa+3nl/FAgpbXvGjQfDbH9R5jyHzqv7P2wjNhriqXw/wDwmIBJssfCVO4ggoYP2R1qzv4tV8KjMx1Fu3GvmzbD6n0qv4lhLxi9bym9b8QRdE7v7Vsn+b7x+0FrlvK7JoqPg8at1A67HruCN1I5MDoR5VIAopjGYNbqMjgMrCCD0rI4qw2FhbpJsg+C90H3bvTlD7GNYOp2hpm+gIIIBB0NcXpF47d0tNZ6Z2ZAOus9I1/IjnQ90Ku49MwPLpNKudmSmuHYKN+7YFrf9okFPYx5VHcMul2xcHmhF1fyb/prxX4bQ9NeWJ9nkxAXSG9RB/Mb+lOLiV1jNp5AenM1BfEWywOcqOcq6kezKKVbvWwIDMx0+FGO0fdUzMVl42a+VUw3wYjn+t/lyrrjQmY6k6CB/p+HlXMLw93EW7Dx1fwr8tSdORA9au8D2Qkg32zRsiiFH+Z9Z8q1pxWlnbkr8UfD+HNiiAARa+0ds/UAfdPM8/T4tdbwOQARA8qtbGGCiFAAHSnsnKvdTjikZDz2mbdyp8lcK1OxGEjUbVBxN9baM7sFRQWZjsANya0Zypu1PEe5slVMXLsonUD7b/2rJ9SvWmuE4cWLKp3ciAYBh18IEa+FoAjSKrOGI+NvPinlba+G2uzKoMqfJiRmJ65V+yavv3wgxdGZfvqAG/uXY+0VPco1PZHDWmY3UYsyqVykAFQ0HUSfu/jWqrNdksAoLXVcMGAXQEHr4p1nUVparC3sUUUUciiiigKKKKAqBx3EMlh2XRoABiYkgTHlNT6bxAXK2YSsGQddI10oPMGCW1k+FT0+N4+6OnnsKQitcgMsLIK2hqZGxc7k/T0p391BcsBrv4jKos6Sx6Dn8qjtf70FbZItfaubNc6hfup9Tz6VHoVWL/3a616zmuIxHfquoZvv2vvOo0PJvUCb/C4tbiK6MGVhII5j9cqjX7gtqrFZJ0tWxz/mbog+p9yIDYC7ZJu2YIEd7bOiuzHcH7NzzAgxqOYC7NNNUXAcXS9IWQy/EjCGX1HTzEg9amIs1HUFKtP2bQNIVKn2LECqEphV6Cnkwy9B8qet26fS3TDTKrTiinO6pSWaq6SKVT6YMmo3F8fYwdvvcTcCLsBuzH7qKNWPkKuE2iDo2JMAAEkkwABuSToB515vx7iw4m5s2kYYW2ytnWFN5lO8FT4Pug7/ABH7Ip7ifFr3E2CGcPgx4hZPx3YOhuciNJy6qP5uUq0RaIt6C2SSp6E6kMeeusmpM7043S7VhCo7qVC6CNGXyb/I6Glpi4OW7Cnk4HhP9Q+yfp6Ui9hjmzocr/Rh0Yc6XYcXfARD80PP+k8/TcedQansfwg2rlxwIR1UmDILToR7T8xWrrMdibdxFuI5YpIZCwiJmV89gfetPVYW9iiiiiCiiigKKKKArjba12o3EcMblq5bBgujLIMRII3oPNcdbW47hWY2A5I28UbQY8QHUz5daGZVXvHHgGiqNMxHIdFHM8h5kVb4bsxcZgHVlQQIA5DTTkB5zU3jPZRmNt1AbKIyDQDmsTuAZnqYNG+xDM4LDO7l3I7x9ZOgRAN/5QB8hp1p0P3pVbYOQEi2NizHQ3G8zy6D3q3x/Zm73OVVY5mHeERLL90DfKDv19qMN2fuGzcKgi4y5VERC8xJiCRpptNDYZnH4C3eYhNk8COkqzXJl2VhrE6AbEAUkYq9YJRgMQqsULKQryN9NEfXTTLttV/w7hFxFZlQhrSHICDrcjQxHLf1AFQMInc22cf8tPCTzuvovuCc39tT9AwfH7DkDPkb7twG23sGifaav7QkTyrH4zhi/urpAhVRF0Bhm0kTzAk+1QcR2eVRmtPcsyVWLbFBJ5wpGsA1dXXo6LUhEry5sHi7ZtquPxXiLDxMD8KyYkGu4m1jMyoeI4kZ80EZQfDy0A602B6utuq7iPa3B4c5bl+2G+4pzv8A4FlvpXm1zs1nKrfxGJvaZvHdaDrGomOlTuH8MtWbrqltVjKQQBMEaa/Me9XU7XWL/aFfu5hhcObaCf416J05paB/7j7VRWuFlicRcuNib5g5rmogfZC7KPIaaVZ8Owb5yiqSJ8Om46frzqUOB3bJAKtlZjlMaDyJ6nl/SamzKITAXUDLoRqp6HpXbNwXUIYa/aH5j9aGpx4Hcsy5Ui2zKNNQpM6mOUwD0kdKn4Tsk7OWBUeEkcxm5AxyI39JouqDC3Sp7t/7W5HoD+R9jTmMwxOo+IbTPLkefvyrTWuyPeZS4KQQSpE6faAbYg7U/iOyZJImVnwt9oDo3WOu/WieULPsxxTv8OrFSrr4HWZhlAnXmCCDPnVtVVwHg5sB5acxGnSBH69BVrRlIoooogooooCiiigKKKKAooooCK5XaKDkVT9ouCi9ahFGYMG5Ceo9SKuaKDzPiuDZEtW2EE3C7+UCFB9ix+VQcc3/AAF+9cdz6AAD8TXonH+BjEKsEB0JKk+YIIPzrHcf4SbV21IMKhAPUjMWI+Y+VG0TqlxjRdw46i6f+0UniPxWG6OR8wKXjrf8ex/LbJ/xFv8A1pPFl/hIej/+Jj6gVFO4poNo+bL8wI/CpVrh7PdtsI1BQjmeYjqd6escM78Kuom4MpHUz9P8q2/DOCC2EzAFlkgjqRHTp+NVJnCeDcG7py0nVVEcpEyR8xrVuVrtFGUzrmUe1AWNq7RRBRRRQFFFFAUUUUBRRRQFFFFAUUUUBRRRQFFFFAUUUUBUXiPDkvJlcc5B5g+X4e9SqKDC9rODC01u4NQZTYaQjFR+NROH4HMokZgXQR6mK3uPwK3kKNsem4I2IprCcKW2ABrGo9Y3+p+dHcW6c4dwlbKgDWOZj9c6nUUUcCiiigKKKKAooooCiiigKKKKAooooP/Z"/>
          <p:cNvSpPr>
            <a:spLocks noChangeAspect="1" noChangeArrowheads="1"/>
          </p:cNvSpPr>
          <p:nvPr/>
        </p:nvSpPr>
        <p:spPr bwMode="auto">
          <a:xfrm>
            <a:off x="307975" y="-936625"/>
            <a:ext cx="20097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5154613" y="4602163"/>
            <a:ext cx="312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5334000" y="4754563"/>
            <a:ext cx="312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11273" name="Picture 6" descr="newcitylogo"/>
          <p:cNvPicPr>
            <a:picLocks noChangeAspect="1" noChangeArrowheads="1"/>
          </p:cNvPicPr>
          <p:nvPr/>
        </p:nvPicPr>
        <p:blipFill>
          <a:blip r:embed="rId3" cstate="print"/>
          <a:srcRect l="17073" r="10146" b="14116"/>
          <a:stretch>
            <a:fillRect/>
          </a:stretch>
        </p:blipFill>
        <p:spPr bwMode="auto">
          <a:xfrm>
            <a:off x="914400" y="457200"/>
            <a:ext cx="1096963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74" name="TextBox 9"/>
          <p:cNvSpPr txBox="1">
            <a:spLocks noChangeArrowheads="1"/>
          </p:cNvSpPr>
          <p:nvPr/>
        </p:nvSpPr>
        <p:spPr bwMode="auto">
          <a:xfrm>
            <a:off x="152400" y="3886200"/>
            <a:ext cx="533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Presenters: </a:t>
            </a:r>
          </a:p>
          <a:p>
            <a:r>
              <a:rPr lang="en-US" sz="2400" dirty="0">
                <a:latin typeface="Calibri" pitchFamily="34" charset="0"/>
              </a:rPr>
              <a:t>Lorrie A. Kosinski, Cathy Noble-Hornsby</a:t>
            </a:r>
          </a:p>
        </p:txBody>
      </p:sp>
      <p:pic>
        <p:nvPicPr>
          <p:cNvPr id="11" name="Picture 10" descr="DPD Academy Trng 3 14 Class pi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791200" y="4191000"/>
            <a:ext cx="2895600" cy="20476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Moderate-profound hearing loss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000" b="1" dirty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Associates with the Deaf community &amp; norms</a:t>
            </a:r>
          </a:p>
          <a:p>
            <a:pPr marL="859473" lvl="2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of Tactile Methods/Pointing</a:t>
            </a:r>
          </a:p>
          <a:p>
            <a:pPr marL="859473" lvl="2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Facial Expressions/Body Language/Gestures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000" b="1" i="1" dirty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Generally communicates using American Sign  Language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000" b="1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Outdated terms: Deaf-mute, Deaf &amp; Dumb, hearing impaired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3700" b="1" dirty="0"/>
          </a:p>
        </p:txBody>
      </p:sp>
      <p:sp>
        <p:nvSpPr>
          <p:cNvPr id="51712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559675" cy="733425"/>
          </a:xfrm>
        </p:spPr>
        <p:txBody>
          <a:bodyPr/>
          <a:lstStyle/>
          <a:p>
            <a:pPr marL="109728" eaLnBrk="1" fontAlgn="auto" hangingPunct="1">
              <a:spcAft>
                <a:spcPts val="0"/>
              </a:spcAft>
              <a:defRPr/>
            </a:pPr>
            <a:r>
              <a:rPr lang="en-US" sz="4000" dirty="0">
                <a:ln>
                  <a:solidFill>
                    <a:schemeClr val="tx1">
                      <a:alpha val="32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Deaf: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884850" y="5105401"/>
            <a:ext cx="2488102" cy="14780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7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7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829761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or False?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685800" y="2544763"/>
            <a:ext cx="7772400" cy="1200150"/>
          </a:xfrm>
        </p:spPr>
        <p:txBody>
          <a:bodyPr/>
          <a:lstStyle/>
          <a:p>
            <a:pPr marR="0" algn="ctr"/>
            <a:r>
              <a:rPr lang="en-US"/>
              <a:t>Deaf people see better than hearing people because the loss of one sense makes the other senses stronger.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762000"/>
            <a:ext cx="8150225" cy="5486400"/>
          </a:xfrm>
          <a:extLst/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800" b="1" dirty="0">
                <a:ln>
                  <a:solidFill>
                    <a:schemeClr val="tx1">
                      <a:alpha val="32000"/>
                    </a:schemeClr>
                  </a:solidFill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>Linguistic/Cultural Genre of the Deaf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800" b="1" dirty="0">
                <a:ln>
                  <a:solidFill>
                    <a:schemeClr val="tx1">
                      <a:alpha val="32000"/>
                    </a:schemeClr>
                  </a:solidFill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>Community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000" b="1" dirty="0">
              <a:ln>
                <a:solidFill>
                  <a:schemeClr val="tx1">
                    <a:alpha val="32000"/>
                  </a:schemeClr>
                </a:solidFill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  <a:ea typeface="+mj-ea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000" b="1" dirty="0">
              <a:ln>
                <a:solidFill>
                  <a:schemeClr val="tx1">
                    <a:alpha val="32000"/>
                  </a:schemeClr>
                </a:solidFill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  <a:ea typeface="+mj-ea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000" b="1" dirty="0">
              <a:ln>
                <a:solidFill>
                  <a:schemeClr val="tx1">
                    <a:alpha val="32000"/>
                  </a:schemeClr>
                </a:solidFill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  <a:ea typeface="+mj-ea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110E18"/>
                </a:solidFill>
              </a:rPr>
              <a:t> Taking information in visually</a:t>
            </a:r>
          </a:p>
          <a:p>
            <a:pPr marL="109728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800" b="1" dirty="0">
              <a:solidFill>
                <a:srgbClr val="110E18"/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110E18"/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Monolingual, bilingual, oral, manual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800" b="1" dirty="0">
              <a:solidFill>
                <a:srgbClr val="110E18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110E18"/>
                </a:solidFill>
              </a:rPr>
              <a:t>Age/onset of deafness, degree of hearing loss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800" b="1" dirty="0">
              <a:solidFill>
                <a:srgbClr val="110E18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Experience in dealing with hearing people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482" name="Picture 2" descr="https://encrypted-tbn0.gstatic.com/images?q=tbn:ANd9GcQ-OzYv1yW3ahxdTm979NATDQS_laHUbu-RlZpLwOT-IZm_N3M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295400"/>
            <a:ext cx="2135188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2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23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3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23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829761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or False?</a:t>
            </a:r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>
          <a:xfrm>
            <a:off x="685800" y="2544763"/>
            <a:ext cx="7772400" cy="1200150"/>
          </a:xfrm>
        </p:spPr>
        <p:txBody>
          <a:bodyPr/>
          <a:lstStyle/>
          <a:p>
            <a:pPr marR="0" algn="ctr"/>
            <a:r>
              <a:rPr lang="en-US"/>
              <a:t>Sign language is a universal language.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057400"/>
            <a:ext cx="7315200" cy="38100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500" b="1" dirty="0"/>
              <a:t>Native language for majority of Deaf people in the United States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 sign languages for different countries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500" b="1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500" b="1" dirty="0"/>
              <a:t>Visual/spatial language with structural &amp; grammatical rules that differ from the English language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Concepts relayed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Has dialects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universal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2100" b="1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500" b="1" dirty="0"/>
              <a:t>   Recognized in CO as a foreign language</a:t>
            </a:r>
          </a:p>
        </p:txBody>
      </p:sp>
      <p:sp>
        <p:nvSpPr>
          <p:cNvPr id="41062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219200"/>
            <a:ext cx="7331075" cy="7334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n>
                  <a:solidFill>
                    <a:schemeClr val="tx1">
                      <a:alpha val="32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American Sign Language (ASL): </a:t>
            </a:r>
            <a:br>
              <a:rPr lang="en-US" sz="3600" dirty="0">
                <a:ln>
                  <a:solidFill>
                    <a:schemeClr val="tx1">
                      <a:alpha val="32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n>
                <a:solidFill>
                  <a:schemeClr val="tx1">
                    <a:alpha val="32000"/>
                  </a:schemeClr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325961" y="4038600"/>
            <a:ext cx="1588542" cy="1186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1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1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410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410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3352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Mild to moderate hearing loss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Does not necessarily associate with the Deaf community &amp; its norms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With use of a hearing aid, may be able to function fairly comfortably in a hearing world</a:t>
            </a:r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9350"/>
            <a:ext cx="8229600" cy="715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ln>
                  <a:solidFill>
                    <a:schemeClr val="tx1">
                      <a:alpha val="32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Hard of Hearing: 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95313"/>
            <a:ext cx="2125663" cy="1489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290638"/>
            <a:ext cx="1800225" cy="1196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257800" cy="1828800"/>
          </a:xfrm>
        </p:spPr>
        <p:txBody>
          <a:bodyPr>
            <a:normAutofit/>
          </a:bodyPr>
          <a:lstStyle/>
          <a:p>
            <a:r>
              <a:rPr lang="en-US" sz="6000" cap="small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Arial Black" pitchFamily="34" charset="0"/>
              </a:rPr>
              <a:t>Role Play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286000"/>
            <a:ext cx="8534400" cy="1454888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DENVER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DEAF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POLICE: </a:t>
            </a:r>
          </a:p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Traffic Accident</a:t>
            </a:r>
          </a:p>
        </p:txBody>
      </p:sp>
      <p:pic>
        <p:nvPicPr>
          <p:cNvPr id="1028" name="Picture 4" descr="C:\Users\paulo\AppData\Local\Microsoft\Windows\INetCache\IE\IFCHZ5LE\8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718068" cy="239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216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3125241"/>
            <a:ext cx="3733800" cy="1199704"/>
          </a:xfrm>
        </p:spPr>
        <p:txBody>
          <a:bodyPr/>
          <a:lstStyle/>
          <a:p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Discussion</a:t>
            </a:r>
          </a:p>
        </p:txBody>
      </p:sp>
      <p:pic>
        <p:nvPicPr>
          <p:cNvPr id="2050" name="Picture 2" descr="C:\Users\paulo\AppData\Local\Microsoft\Windows\INetCache\IE\IFCHZ5LE\EDU-Moodle-icons-Discussion-final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1974"/>
            <a:ext cx="4495800" cy="410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914400"/>
            <a:ext cx="4114800" cy="1829761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Role Play</a:t>
            </a:r>
          </a:p>
        </p:txBody>
      </p:sp>
      <p:pic>
        <p:nvPicPr>
          <p:cNvPr id="2052" name="Picture 4" descr="C:\Users\paulo\AppData\Local\Microsoft\Windows\INetCache\IE\214CZ0V4\discussio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9800" y="533400"/>
            <a:ext cx="2339341" cy="242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30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1200"/>
            <a:ext cx="8610600" cy="2286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cap="small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Arial Black" pitchFamily="34" charset="0"/>
              </a:rPr>
              <a:t>Interacting with Deaf &amp; Hard of Hearing People</a:t>
            </a:r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100" b="1" dirty="0"/>
              <a:t>Person shakes head &amp; points to ears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100" b="1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Person gestures indicating paper and pen for written communication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100" b="1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100" b="1" dirty="0"/>
              <a:t>Moves hands in a repeated pattern, trying to communicate in sign language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100" b="1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Appears very alert, watches faces intently but may not respond to sounds or language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100" b="1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100" b="1" dirty="0"/>
              <a:t>Reacts to environmental noises (siren, alarm, loud noise) but may not understand speech</a:t>
            </a:r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n>
                  <a:solidFill>
                    <a:schemeClr val="tx1">
                      <a:alpha val="32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Recognizing Deafness</a:t>
            </a:r>
          </a:p>
        </p:txBody>
      </p:sp>
      <p:pic>
        <p:nvPicPr>
          <p:cNvPr id="28676" name="Picture 2" descr="http://media.al.com/live/photo/loveshotjpg-46eeff36cd67b3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58800"/>
            <a:ext cx="15970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newcitylogo"/>
          <p:cNvPicPr>
            <a:picLocks noChangeAspect="1" noChangeArrowheads="1"/>
          </p:cNvPicPr>
          <p:nvPr/>
        </p:nvPicPr>
        <p:blipFill>
          <a:blip r:embed="rId3" cstate="print"/>
          <a:srcRect l="15287" t="5411" r="8280" b="8005"/>
          <a:stretch>
            <a:fillRect/>
          </a:stretch>
        </p:blipFill>
        <p:spPr bwMode="auto">
          <a:xfrm>
            <a:off x="533400" y="457200"/>
            <a:ext cx="11430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5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Director/Sign Language Interpreter</a:t>
            </a:r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Office of Sign Language Services &amp; Resources</a:t>
            </a:r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500" b="1" dirty="0"/>
              <a:t>City/County of Denver</a:t>
            </a:r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500" b="1" dirty="0"/>
              <a:t>201 W. Colfax Ave.</a:t>
            </a:r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500" b="1" dirty="0"/>
              <a:t>Department 1102</a:t>
            </a:r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500" b="1" dirty="0"/>
              <a:t>Denver, CO 80202</a:t>
            </a:r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500" b="1" dirty="0"/>
              <a:t>(720) 913-8487</a:t>
            </a:r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500" b="1" dirty="0"/>
              <a:t>(303) 880-3208 cell</a:t>
            </a:r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500" b="1" dirty="0"/>
              <a:t>Lorrie.Kosinski@denvergov.org</a:t>
            </a:r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500" dirty="0"/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457200"/>
            <a:ext cx="7313612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Lorrie A. Kosinski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6" t="16469" b="11858"/>
          <a:stretch/>
        </p:blipFill>
        <p:spPr>
          <a:xfrm rot="5400000">
            <a:off x="6490634" y="3339166"/>
            <a:ext cx="2334932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Walk around in front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Wave your hand, or tap on hand, arm or shoulder Do </a:t>
            </a:r>
            <a:r>
              <a:rPr lang="en-US" sz="2400" b="1" i="1" dirty="0"/>
              <a:t>not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tap on the person’s back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Stomp on floor, tap on table, flash overhead light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Adjust flashlight to assist with communication</a:t>
            </a:r>
          </a:p>
          <a:p>
            <a:pPr marL="365316" lvl="1" indent="0" eaLnBrk="1" fontAlgn="auto" hangingPunct="1"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process.</a:t>
            </a:r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n>
                  <a:solidFill>
                    <a:schemeClr val="tx1">
                      <a:alpha val="32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Attention Getting Strategies</a:t>
            </a:r>
          </a:p>
        </p:txBody>
      </p:sp>
      <p:pic>
        <p:nvPicPr>
          <p:cNvPr id="32772" name="Picture 2" descr="http://noyonews.net/wp-content/uploads/2012/01/Asa-Eslocker-shoved-into-oncoming-traffic-by-Denver-police-offic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959350"/>
            <a:ext cx="1905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13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13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829761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or False?</a:t>
            </a:r>
          </a:p>
        </p:txBody>
      </p:sp>
      <p:sp>
        <p:nvSpPr>
          <p:cNvPr id="31747" name="Subtitle 2"/>
          <p:cNvSpPr>
            <a:spLocks noGrp="1"/>
          </p:cNvSpPr>
          <p:nvPr>
            <p:ph type="subTitle" idx="1"/>
          </p:nvPr>
        </p:nvSpPr>
        <p:spPr>
          <a:xfrm>
            <a:off x="609600" y="2697163"/>
            <a:ext cx="7772400" cy="1200150"/>
          </a:xfrm>
        </p:spPr>
        <p:txBody>
          <a:bodyPr/>
          <a:lstStyle/>
          <a:p>
            <a:pPr marR="0" algn="ctr"/>
            <a:r>
              <a:rPr lang="en-US" dirty="0"/>
              <a:t>Deaf people can call Denver Police or Denver 911 directly without the assistance of a family member or friend who can hear.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8600"/>
            <a:ext cx="4897583" cy="633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1143000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Text/ Email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to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Denver 911</a:t>
            </a:r>
          </a:p>
        </p:txBody>
      </p:sp>
    </p:spTree>
  </p:cSld>
  <p:clrMapOvr>
    <a:masterClrMapping/>
  </p:clrMapOvr>
  <p:transition>
    <p:pull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755" y="457200"/>
            <a:ext cx="731361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C00000"/>
                </a:solidFill>
                <a:latin typeface="Arial Black" pitchFamily="34" charset="0"/>
              </a:rPr>
              <a:t>Auxiliary Devices</a:t>
            </a:r>
            <a:br>
              <a:rPr lang="en-US" sz="44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3100" dirty="0">
                <a:solidFill>
                  <a:srgbClr val="C00000"/>
                </a:solidFill>
                <a:latin typeface="Arial Black" pitchFamily="34" charset="0"/>
              </a:rPr>
              <a:t>Used for Contacting Police/ 911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30375"/>
            <a:ext cx="7696200" cy="27654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Telephone Device for Deaf  (TTY/TDD)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VCO phone/Captioned Phones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Text pagers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Relay Colorado/Internet Relay</a:t>
            </a:r>
          </a:p>
        </p:txBody>
      </p:sp>
      <p:pic>
        <p:nvPicPr>
          <p:cNvPr id="7" name="Picture 4" descr="tty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609600" y="3886200"/>
            <a:ext cx="1785938" cy="1158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 descr="tty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2971800" y="4253859"/>
            <a:ext cx="2208213" cy="1317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695255"/>
            <a:ext cx="2578781" cy="2434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67262"/>
          </a:xfrm>
        </p:spPr>
        <p:txBody>
          <a:bodyPr/>
          <a:lstStyle/>
          <a:p>
            <a:pPr eaLnBrk="1" hangingPunct="1"/>
            <a:r>
              <a:rPr lang="en-US" sz="2800" b="1"/>
              <a:t>Video Phone</a:t>
            </a:r>
          </a:p>
          <a:p>
            <a:pPr eaLnBrk="1" hangingPunct="1"/>
            <a:endParaRPr lang="en-US" sz="2800" b="1"/>
          </a:p>
          <a:p>
            <a:pPr eaLnBrk="1" hangingPunct="1"/>
            <a:r>
              <a:rPr lang="en-US" sz="2800" b="1"/>
              <a:t>Video Relay</a:t>
            </a:r>
          </a:p>
          <a:p>
            <a:pPr eaLnBrk="1" hangingPunct="1"/>
            <a:endParaRPr lang="en-US" b="1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C00000"/>
                </a:solidFill>
                <a:latin typeface="Arial Black" pitchFamily="34" charset="0"/>
              </a:rPr>
              <a:t>Auxiliary Devices…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00400"/>
            <a:ext cx="3881438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371600"/>
            <a:ext cx="2971800" cy="212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5257800" y="4572000"/>
            <a:ext cx="3505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Allows for direct communication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5791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Free, 24/7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352" name="Picture 8" descr="Portable Doorbell Signale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34075" y="623590"/>
            <a:ext cx="2381250" cy="23812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C00000"/>
                </a:solidFill>
                <a:latin typeface="Arial Black" pitchFamily="34" charset="0"/>
              </a:rPr>
              <a:t>Visual Alarms</a:t>
            </a:r>
          </a:p>
        </p:txBody>
      </p:sp>
      <p:pic>
        <p:nvPicPr>
          <p:cNvPr id="569347" name="Picture 3" descr="Strobe Light Phone Ring Ale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828800"/>
            <a:ext cx="23622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9350" name="Text Box 6"/>
          <p:cNvSpPr txBox="1">
            <a:spLocks noChangeArrowheads="1"/>
          </p:cNvSpPr>
          <p:nvPr/>
        </p:nvSpPr>
        <p:spPr bwMode="auto">
          <a:xfrm>
            <a:off x="1143000" y="3657600"/>
            <a:ext cx="2514600" cy="861774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/>
              <a:t>Strobe Light/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/>
              <a:t> Phone Ring Alert</a:t>
            </a:r>
          </a:p>
        </p:txBody>
      </p:sp>
      <p:sp>
        <p:nvSpPr>
          <p:cNvPr id="569351" name="Text Box 7"/>
          <p:cNvSpPr txBox="1">
            <a:spLocks noChangeArrowheads="1"/>
          </p:cNvSpPr>
          <p:nvPr/>
        </p:nvSpPr>
        <p:spPr bwMode="auto">
          <a:xfrm>
            <a:off x="5791200" y="3276600"/>
            <a:ext cx="2819400" cy="461665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/>
              <a:t>Door Bell Alert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4648200"/>
            <a:ext cx="3810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Informs a deaf person someone is trying to contact them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6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6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6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20113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cap="small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Arial Black" pitchFamily="34" charset="0"/>
              </a:rPr>
              <a:t>Communication Options</a:t>
            </a:r>
          </a:p>
        </p:txBody>
      </p:sp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“The Department must give a deaf or hard of hearing individual the opportunity to request the auxiliary aid or service”</a:t>
            </a:r>
          </a:p>
          <a:p>
            <a:pPr>
              <a:defRPr/>
            </a:pPr>
            <a:endParaRPr lang="en-US" sz="1000" b="1" dirty="0"/>
          </a:p>
          <a:p>
            <a:pPr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“Primary consideration will be given to the expressed choice of the individual, unless:</a:t>
            </a:r>
          </a:p>
          <a:p>
            <a:pPr lvl="1"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can be demonstrated that another effective means of communication exists </a:t>
            </a:r>
          </a:p>
          <a:p>
            <a:pPr lvl="1"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that use of the means chosen would result in undue financial and administrative burdens”</a:t>
            </a:r>
          </a:p>
          <a:p>
            <a:pPr lvl="1">
              <a:defRPr/>
            </a:pP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US" sz="2400" b="1" dirty="0"/>
              <a:t>“Police officers are responsible for providing the communication option”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Verdana" pitchFamily="34" charset="0"/>
              <a:buNone/>
              <a:defRPr/>
            </a:pPr>
            <a:endParaRPr lang="en-US" sz="1200" b="1" i="1" u="sng" dirty="0"/>
          </a:p>
          <a:p>
            <a:pPr marL="365125" lvl="1" indent="-255588">
              <a:spcBef>
                <a:spcPts val="400"/>
              </a:spcBef>
              <a:buSzPct val="68000"/>
              <a:buFont typeface="Verdana" pitchFamily="34" charset="0"/>
              <a:buNone/>
              <a:defRPr/>
            </a:pPr>
            <a:r>
              <a:rPr lang="en-US" sz="1200" b="1" i="1" u="sng" dirty="0"/>
              <a:t>Communication with People who are Deaf or Hard of Hearing, ADA Guide for Law Enforcement Officers</a:t>
            </a:r>
          </a:p>
          <a:p>
            <a:pPr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ln>
                  <a:solidFill>
                    <a:schemeClr val="tx1">
                      <a:alpha val="32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Choosing a Communication Option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7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Bef>
                <a:spcPct val="5000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800" b="1" dirty="0"/>
              <a:t>Don’t assume a Deaf person can lip-read, or speak</a:t>
            </a:r>
          </a:p>
          <a:p>
            <a:pPr marL="621348" lvl="1" indent="-256032" eaLnBrk="1" fontAlgn="auto" hangingPunct="1">
              <a:spcBef>
                <a:spcPct val="500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90% do not lip-read proficiently</a:t>
            </a:r>
          </a:p>
          <a:p>
            <a:pPr marL="621348" lvl="1" indent="-256032" eaLnBrk="1" fontAlgn="auto" hangingPunct="1">
              <a:spcBef>
                <a:spcPct val="500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Only 25-35% of speech is visible on the lip</a:t>
            </a:r>
          </a:p>
          <a:p>
            <a:pPr marL="621348" lvl="1" indent="-256032" eaLnBrk="1" fontAlgn="auto" hangingPunct="1">
              <a:spcBef>
                <a:spcPct val="500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all deaf people can speak</a:t>
            </a:r>
          </a:p>
          <a:p>
            <a:pPr marL="365760" lvl="1" indent="-256032" eaLnBrk="1" fontAlgn="auto" hangingPunct="1">
              <a:spcBef>
                <a:spcPct val="50000"/>
              </a:spcBef>
              <a:spcAft>
                <a:spcPts val="0"/>
              </a:spcAft>
              <a:buSzPct val="68000"/>
              <a:buFont typeface="Verdana" pitchFamily="34" charset="0"/>
              <a:buNone/>
              <a:defRPr/>
            </a:pPr>
            <a:r>
              <a:rPr lang="en-US" sz="2800" b="1" dirty="0"/>
              <a:t>Communication Tips</a:t>
            </a:r>
          </a:p>
          <a:p>
            <a:pPr marL="365316" lvl="1" indent="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97CAF"/>
              </a:buClr>
              <a:buFont typeface="Courier New" pitchFamily="49" charset="0"/>
              <a:buChar char="o"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Well lit area</a:t>
            </a:r>
          </a:p>
          <a:p>
            <a:pPr marL="365316" lvl="1" indent="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97CAF"/>
              </a:buClr>
              <a:buFont typeface="Courier New" pitchFamily="49" charset="0"/>
              <a:buChar char="o"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Face to face</a:t>
            </a:r>
          </a:p>
          <a:p>
            <a:pPr marL="365316" lvl="1" indent="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97CAF"/>
              </a:buClr>
              <a:buFont typeface="Courier New" pitchFamily="49" charset="0"/>
              <a:buChar char="o"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Don’t obstruct mouth</a:t>
            </a:r>
          </a:p>
          <a:p>
            <a:pPr marL="365316" lvl="1" indent="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97CAF"/>
              </a:buClr>
              <a:buFont typeface="Courier New" pitchFamily="49" charset="0"/>
              <a:buChar char="o"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Normal speaking pace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C00000"/>
                </a:solidFill>
                <a:latin typeface="Arial Black" pitchFamily="34" charset="0"/>
              </a:rPr>
              <a:t>Lip-Reading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39940" name="Picture 2" descr="https://encrypted-tbn0.gstatic.com/images?q=tbn:ANd9GcQUMCIxOgBHkR1t5JS79bQ12V1I4uFu8uSzQm8gvxWH4I8bhNr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572000"/>
            <a:ext cx="30861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829761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or False?</a:t>
            </a:r>
          </a:p>
        </p:txBody>
      </p:sp>
      <p:sp>
        <p:nvSpPr>
          <p:cNvPr id="40963" name="Subtitle 2"/>
          <p:cNvSpPr>
            <a:spLocks noGrp="1"/>
          </p:cNvSpPr>
          <p:nvPr>
            <p:ph type="subTitle" idx="1"/>
          </p:nvPr>
        </p:nvSpPr>
        <p:spPr>
          <a:xfrm>
            <a:off x="609600" y="2697163"/>
            <a:ext cx="7772400" cy="1798637"/>
          </a:xfrm>
        </p:spPr>
        <p:txBody>
          <a:bodyPr/>
          <a:lstStyle/>
          <a:p>
            <a:pPr marR="0" algn="ctr"/>
            <a:r>
              <a:rPr lang="en-US"/>
              <a:t>Deaf people who use sign language generally have difficulty with English, while deaf people who read lips &amp; use their voice generally do not have difficulties with English.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838200"/>
            <a:ext cx="8153400" cy="4572000"/>
          </a:xfrm>
        </p:spPr>
        <p:txBody>
          <a:bodyPr>
            <a:normAutofit/>
          </a:bodyPr>
          <a:lstStyle/>
          <a:p>
            <a:pPr marL="82296" indent="0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>Cathy Noble-Hornsby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6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0" y="1828800"/>
            <a:ext cx="6934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>
              <a:solidFill>
                <a:srgbClr val="000099"/>
              </a:solidFill>
            </a:endParaRPr>
          </a:p>
        </p:txBody>
      </p:sp>
      <p:pic>
        <p:nvPicPr>
          <p:cNvPr id="7" name="Picture 6" descr="DPD Academy Trng 3 14 Cathy.JPG"/>
          <p:cNvPicPr>
            <a:picLocks noChangeAspect="1"/>
          </p:cNvPicPr>
          <p:nvPr/>
        </p:nvPicPr>
        <p:blipFill rotWithShape="1">
          <a:blip r:embed="rId3" cstate="print"/>
          <a:srcRect t="12339" b="11986"/>
          <a:stretch/>
        </p:blipFill>
        <p:spPr>
          <a:xfrm>
            <a:off x="6248400" y="3776870"/>
            <a:ext cx="211455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304800" y="1828800"/>
            <a:ext cx="7162800" cy="290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200" b="1" dirty="0">
                <a:latin typeface="Arial Rounded MT Bold" pitchFamily="34" charset="0"/>
                <a:cs typeface="Adobe Devanagari" pitchFamily="18" charset="0"/>
              </a:rPr>
              <a:t>Consultant/ Trainer/ </a:t>
            </a:r>
          </a:p>
          <a:p>
            <a:pPr marL="365760" indent="-256032"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200" b="1" dirty="0">
                <a:latin typeface="Arial Rounded MT Bold" pitchFamily="34" charset="0"/>
                <a:cs typeface="Adobe Devanagari" pitchFamily="18" charset="0"/>
              </a:rPr>
              <a:t>Community Advocate</a:t>
            </a: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c.noblehornsby@gmail.com</a:t>
            </a:r>
            <a:endParaRPr lang="en-US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en-US" sz="3200" b="1" dirty="0">
              <a:latin typeface="+mn-lt"/>
            </a:endParaRPr>
          </a:p>
          <a:p>
            <a:pPr marL="365760" indent="-256032" algn="ctr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None/>
              <a:defRPr/>
            </a:pPr>
            <a:r>
              <a:rPr lang="en-US" sz="3200" b="1" dirty="0">
                <a:latin typeface="Arial Rounded MT Bold" pitchFamily="34" charset="0"/>
                <a:cs typeface="Adobe Devanagari" pitchFamily="18" charset="0"/>
              </a:rPr>
              <a:t>720.210.5571</a:t>
            </a:r>
          </a:p>
          <a:p>
            <a:pPr marL="365760" indent="-256032" algn="ctr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None/>
              <a:defRPr/>
            </a:pPr>
            <a:r>
              <a:rPr lang="en-US" sz="3200" b="1" dirty="0">
                <a:latin typeface="Arial Rounded MT Bold" pitchFamily="34" charset="0"/>
                <a:cs typeface="Adobe Devanagari" pitchFamily="18" charset="0"/>
              </a:rPr>
              <a:t>720.771.4235 Text</a:t>
            </a:r>
          </a:p>
        </p:txBody>
      </p:sp>
    </p:spTree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05800" cy="48006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/>
              <a:t>English is a second language for most deaf people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12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average deaf person reads &amp; writes English at a 4</a:t>
            </a:r>
            <a:r>
              <a:rPr lang="en-US" sz="32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grade level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12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/>
              <a:t>Don’t assume that writing back &amp; forth is “good enough”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latin typeface="Arial Black" pitchFamily="34" charset="0"/>
              </a:rPr>
              <a:t>Written Communication</a:t>
            </a:r>
            <a:br>
              <a:rPr lang="en-US" dirty="0">
                <a:solidFill>
                  <a:srgbClr val="C00000"/>
                </a:solidFill>
                <a:latin typeface="Arial Black" pitchFamily="34" charset="0"/>
              </a:rPr>
            </a:br>
            <a:endParaRPr lang="en-US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75" y="4800600"/>
            <a:ext cx="2540000" cy="158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700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b="1" i="1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Hi!  Samantha Arellano need tomorrow morning to come to court to press charge to a bussiness man from Art &amp; Craft!   He’s names is Bob Jones to places broke window or door! Back door He walk in my House and tell me to get out grab me I very scare of Him!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	Ok!  Samantha Arellano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100" b="1" i="1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Dear Ms. Miller,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    Letter sent your got me hello me. Me hello letter sent you for fair. You take dinner me. Saturday OK? Me time 8 p.m. Go house your pick up OK? Quick sent letter me tell no, other time me got Saturday morning, OK? If no get pick up your house time 8 address my: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              625 Greenwood Drive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              zipper for fly fast 91403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              Phone no. my Aunt 784-1940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    Up Thumb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    Beverly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b="1" i="1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b="1" i="1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/>
          </a:p>
        </p:txBody>
      </p:sp>
      <p:pic>
        <p:nvPicPr>
          <p:cNvPr id="5" name="Picture 3" descr="C:\Users\PauLorrie\AppData\Local\Microsoft\Windows\Temporary Internet Files\Content.IE5\ULZTK96R\MP900049596[1]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582604">
            <a:off x="6643258" y="4793806"/>
            <a:ext cx="1830510" cy="122339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609600" y="533400"/>
            <a:ext cx="6292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Samples…</a:t>
            </a:r>
          </a:p>
        </p:txBody>
      </p:sp>
    </p:spTree>
  </p:cSld>
  <p:clrMapOvr>
    <a:masterClrMapping/>
  </p:clrMapOvr>
  <p:transition>
    <p:split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181600"/>
          </a:xfrm>
        </p:spPr>
        <p:txBody>
          <a:bodyPr/>
          <a:lstStyle/>
          <a:p>
            <a:pPr marL="285750" indent="-285750">
              <a:defRPr/>
            </a:pP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don’t have to say anything about this case </a:t>
            </a:r>
          </a:p>
          <a:p>
            <a:pPr marL="285750" indent="-285750">
              <a:defRPr/>
            </a:pPr>
            <a:r>
              <a:rPr lang="en-US" sz="1600" b="1" i="1" dirty="0"/>
              <a:t>Anything you say can be used against you</a:t>
            </a:r>
          </a:p>
          <a:p>
            <a:pPr marL="285750" indent="-285750">
              <a:defRPr/>
            </a:pP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do not have to testify</a:t>
            </a:r>
          </a:p>
          <a:p>
            <a:pPr marL="285750" indent="-285750">
              <a:defRPr/>
            </a:pPr>
            <a:r>
              <a:rPr lang="en-US" sz="1600" b="1" i="1" dirty="0"/>
              <a:t>If you remain silent, your silence can’t be used against you</a:t>
            </a:r>
          </a:p>
          <a:p>
            <a:pPr marL="285750" indent="-285750">
              <a:defRPr/>
            </a:pP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you can’t afford to hire your own lawyer and if there is a possibility that you might receive a jail sentence… </a:t>
            </a:r>
          </a:p>
          <a:p>
            <a:pPr marL="285750" indent="-285750">
              <a:defRPr/>
            </a:pPr>
            <a:r>
              <a:rPr lang="en-US" sz="1600" b="1" i="1" dirty="0"/>
              <a:t>speedy and public trial… appoint a lawyer </a:t>
            </a:r>
          </a:p>
          <a:p>
            <a:pPr marL="285750" indent="-285750">
              <a:defRPr/>
            </a:pP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Plead  </a:t>
            </a: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obtain  c</a:t>
            </a: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ase   </a:t>
            </a: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decisions 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defRPr/>
            </a:pPr>
            <a:r>
              <a:rPr lang="en-US" sz="1600" b="1" i="1" dirty="0"/>
              <a:t>waive the fee within ten (10) days after you plead not guilty</a:t>
            </a:r>
          </a:p>
          <a:p>
            <a:pPr marL="285750" indent="-285750">
              <a:defRPr/>
            </a:pP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also have the right to ask the court to reduce your bail</a:t>
            </a:r>
          </a:p>
          <a:p>
            <a:pPr marL="285750" indent="-285750">
              <a:defRPr/>
            </a:pPr>
            <a:r>
              <a:rPr lang="en-US" sz="1600" b="1" i="1" dirty="0"/>
              <a:t>presumed innocent of the charges</a:t>
            </a:r>
          </a:p>
          <a:p>
            <a:pPr marL="285750" indent="-285750">
              <a:defRPr/>
            </a:pP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prosecution prove each and every element of the charges beyond a reasonable doubt</a:t>
            </a:r>
          </a:p>
          <a:p>
            <a:pPr marL="285750" indent="-285750">
              <a:defRPr/>
            </a:pPr>
            <a:r>
              <a:rPr lang="en-US" sz="1600" b="1" i="1" dirty="0"/>
              <a:t>You have the right at trial to confront the witnesses against you and to cross-examine these persons.  You also have the right to present evidence in your own defense and to subpoena witnesses to testify</a:t>
            </a:r>
          </a:p>
          <a:p>
            <a:pPr marL="285750" indent="-285750">
              <a:defRPr/>
            </a:pP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are making a plea knowingly and voluntarily.  No one has threatened, coerced or unduly influenced you to make you plea</a:t>
            </a:r>
          </a:p>
          <a:p>
            <a:pPr marL="285750" indent="-285750">
              <a:defRPr/>
            </a:pP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7772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Advisement of Rights/ Survey Results…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5" descr="C:\Documents and Settings\kosinskl\Local Settings\Temporary Internet Files\Content.IE5\8CN0NE0P\MP90044646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800600"/>
            <a:ext cx="1676400" cy="111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n>
                  <a:solidFill>
                    <a:schemeClr val="tx1">
                      <a:alpha val="32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Who is Deaf?</a:t>
            </a:r>
          </a:p>
        </p:txBody>
      </p:sp>
      <p:pic>
        <p:nvPicPr>
          <p:cNvPr id="26628" name="Picture 2" descr="C:\Documents and Settings\kosinskl\Local Settings\Temporary Internet Files\Content.IE5\8CN0NE0P\MP900442277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447800"/>
            <a:ext cx="1050925" cy="157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9" name="Picture 4" descr="C:\Documents and Settings\kosinskl\Local Settings\Temporary Internet Files\Content.IE5\V72LGTNX\MP90044250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762000"/>
            <a:ext cx="10668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Picture 10" descr="C:\Documents and Settings\kosinskl\Local Settings\Temporary Internet Files\Content.IE5\V72LGTNX\MP90044829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447800"/>
            <a:ext cx="12192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1" name="Picture 14" descr="C:\Documents and Settings\kosinskl\Local Settings\Temporary Internet Files\Content.IE5\8CN0NE0P\MP90044647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524000"/>
            <a:ext cx="8128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2" name="Picture 22" descr="C:\Documents and Settings\kosinskl\Local Settings\Temporary Internet Files\Content.IE5\29TBRA7V\MP900448579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3124200"/>
            <a:ext cx="1485900" cy="990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3" name="Picture 23" descr="C:\Documents and Settings\kosinskl\Local Settings\Temporary Internet Files\Content.IE5\TBWZBBP8\MP900448306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352800"/>
            <a:ext cx="1820863" cy="1209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34" name="Picture 27" descr="C:\Documents and Settings\kosinskl\Local Settings\Temporary Internet Files\Content.IE5\TBWZBBP8\MP900438729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3352800"/>
            <a:ext cx="1479550" cy="99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35" name="Picture 29" descr="C:\Documents and Settings\kosinskl\Local Settings\Temporary Internet Files\Content.IE5\TBWZBBP8\MP900442486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3429000"/>
            <a:ext cx="1524000" cy="963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36" name="Picture 32" descr="C:\Documents and Settings\kosinskl\Local Settings\Temporary Internet Files\Content.IE5\TBWZBBP8\MP900448526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72200" y="1447800"/>
            <a:ext cx="1039813" cy="1562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637" name="Picture 11" descr="C:\Documents and Settings\kosinskl\Local Settings\Temporary Internet Files\Content.IE5\29TBRA7V\MP900442402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86600" y="4800600"/>
            <a:ext cx="1638300" cy="109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8" name="Picture 37" descr="C:\Documents and Settings\kosinskl\Local Settings\Temporary Internet Files\Content.IE5\TBWZBBP8\MP900448492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19600" y="4419600"/>
            <a:ext cx="13716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9" name="Picture 40" descr="C:\Documents and Settings\kosinskl\Local Settings\Temporary Internet Files\Content.IE5\TBWZBBP8\MP900448338[1]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685800"/>
            <a:ext cx="10668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40" name="Picture 60" descr="C:\Documents and Settings\kosinskl\Local Settings\Temporary Internet Files\Content.IE5\V72LGTNX\MP900216051[1]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3600" y="5029200"/>
            <a:ext cx="990600" cy="1493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41" name="Picture 61" descr="C:\Documents and Settings\kosinskl\Local Settings\Temporary Internet Files\Content.IE5\8CN0NE0P\MP900448715[1]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67400" y="3276600"/>
            <a:ext cx="10668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42" name="Picture 66" descr="C:\Documents and Settings\kosinskl\Local Settings\Temporary Internet Files\Content.IE5\TBWZBBP8\MP900422295[1]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67000" y="4876800"/>
            <a:ext cx="1150938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43" name="Picture 21" descr="http://t2.gstatic.com/images?q=tbn:ANd9GcSV-gBK1IX6ZFy8mxOZOjDkWN1WF8HTD_SG9qLfR7AKTIqh3Y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114800" y="5486400"/>
            <a:ext cx="1641475" cy="109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829761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or False?</a:t>
            </a:r>
          </a:p>
        </p:txBody>
      </p:sp>
      <p:sp>
        <p:nvSpPr>
          <p:cNvPr id="46083" name="Subtitle 2"/>
          <p:cNvSpPr>
            <a:spLocks noGrp="1"/>
          </p:cNvSpPr>
          <p:nvPr>
            <p:ph type="subTitle" idx="1"/>
          </p:nvPr>
        </p:nvSpPr>
        <p:spPr>
          <a:xfrm>
            <a:off x="685800" y="2773363"/>
            <a:ext cx="7772400" cy="1200150"/>
          </a:xfrm>
        </p:spPr>
        <p:txBody>
          <a:bodyPr/>
          <a:lstStyle/>
          <a:p>
            <a:pPr marR="0" algn="ctr"/>
            <a:r>
              <a:rPr lang="en-US"/>
              <a:t>An officer who knows sign language can be used as an interpreter to interview a deaf witness, victim or suspect.</a:t>
            </a:r>
          </a:p>
        </p:txBody>
      </p:sp>
    </p:spTree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7848600" cy="5334000"/>
          </a:xfrm>
          <a:extLst/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Uses sign language to relay information between hearing and deaf parties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800" b="1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Holds national certification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1500" b="1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Abides by a Code of Professional Conduct requiring neutrality and confidentiality </a:t>
            </a:r>
            <a:endParaRPr lang="en-US" sz="1800" b="1" dirty="0"/>
          </a:p>
          <a:p>
            <a:pPr marL="621348" lvl="1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700" b="1" dirty="0"/>
              <a:t>Registry of Interpreters for the Deaf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1500" b="1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Holds a Legal Credential Authorization</a:t>
            </a:r>
          </a:p>
          <a:p>
            <a:pPr marL="621348" lvl="1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 at least 100 hours of specialized legal training</a:t>
            </a:r>
          </a:p>
          <a:p>
            <a:pPr marL="621348" lvl="1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Colorado Statute, CRS 13-90-201 through 13-90-209</a:t>
            </a:r>
          </a:p>
          <a:p>
            <a:pPr marL="621348" lvl="1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Cannot use officers as sign language interpreters—unlike foreign language needs</a:t>
            </a:r>
          </a:p>
          <a:p>
            <a:pPr marL="621348" lvl="1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b="1" dirty="0"/>
              <a:t>Colorado Title Protection Act</a:t>
            </a:r>
          </a:p>
          <a:p>
            <a:pPr marL="621348" lvl="1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21348" lvl="1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21348" lvl="1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21348" lvl="1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endParaRPr lang="en-US" sz="13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114300" indent="0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sz="800" b="1" dirty="0"/>
          </a:p>
          <a:p>
            <a:pPr marL="114300" indent="0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sz="800" b="1" dirty="0"/>
          </a:p>
          <a:p>
            <a:pPr marL="114300" indent="0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sz="1200" b="1" dirty="0">
              <a:ln>
                <a:solidFill>
                  <a:schemeClr val="tx1">
                    <a:alpha val="32000"/>
                  </a:schemeClr>
                </a:solidFill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41165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5541748" cy="60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ln>
                  <a:solidFill>
                    <a:schemeClr val="tx1">
                      <a:alpha val="32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Sign</a:t>
            </a:r>
            <a:r>
              <a:rPr lang="en-US" sz="28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800" dirty="0">
                <a:ln>
                  <a:solidFill>
                    <a:schemeClr val="tx1">
                      <a:alpha val="32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Language Interpreter</a:t>
            </a:r>
            <a:br>
              <a:rPr lang="en-US" sz="2800" dirty="0">
                <a:solidFill>
                  <a:srgbClr val="C00000"/>
                </a:solidFill>
              </a:rPr>
            </a:b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553200" y="1371600"/>
            <a:ext cx="2005946" cy="15240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1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1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1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1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1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11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229600" cy="2057400"/>
          </a:xfrm>
        </p:spPr>
        <p:txBody>
          <a:bodyPr/>
          <a:lstStyle/>
          <a:p>
            <a:pPr algn="ctr">
              <a:defRPr/>
            </a:pPr>
            <a:r>
              <a:rPr lang="en-US" cap="small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Arial Black" pitchFamily="34" charset="0"/>
              </a:rPr>
              <a:t>When/ How to Obtain a </a:t>
            </a:r>
            <a:br>
              <a:rPr lang="en-US" cap="small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cap="small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Arial Black" pitchFamily="34" charset="0"/>
              </a:rPr>
              <a:t>Sign Language Interpreter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6139"/>
            <a:ext cx="5943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400800" y="1905000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Dispatch</a:t>
            </a:r>
          </a:p>
        </p:txBody>
      </p:sp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829761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or False?</a:t>
            </a:r>
          </a:p>
        </p:txBody>
      </p:sp>
      <p:sp>
        <p:nvSpPr>
          <p:cNvPr id="37891" name="Subtitle 2"/>
          <p:cNvSpPr>
            <a:spLocks noGrp="1"/>
          </p:cNvSpPr>
          <p:nvPr>
            <p:ph type="subTitle" idx="1"/>
          </p:nvPr>
        </p:nvSpPr>
        <p:spPr>
          <a:xfrm>
            <a:off x="685800" y="2925763"/>
            <a:ext cx="7772400" cy="1200150"/>
          </a:xfrm>
        </p:spPr>
        <p:txBody>
          <a:bodyPr/>
          <a:lstStyle/>
          <a:p>
            <a:pPr marR="0" algn="ctr"/>
            <a:r>
              <a:rPr lang="en-US"/>
              <a:t>A deaf person must be provided an interpreter for every interaction with the Police or emergency personnel.</a:t>
            </a:r>
          </a:p>
        </p:txBody>
      </p:sp>
    </p:spTree>
  </p:cSld>
  <p:clrMapOvr>
    <a:masterClrMapping/>
  </p:clrMapOvr>
  <p:transition>
    <p:wipe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When:</a:t>
            </a:r>
          </a:p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en-US" b="1" dirty="0"/>
              <a:t>Length, complexity, and deaf person’s communication abilities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Traffic Stop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DUI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en-US" b="1" dirty="0"/>
              <a:t>24/7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Call dispatch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800" b="1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No pre-approval needed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900" b="1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Invoice will be paid through the Office of Sign Language Services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90800"/>
            <a:ext cx="25146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5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5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65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5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5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5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>
          <a:xfrm>
            <a:off x="34212" y="1219200"/>
            <a:ext cx="8763000" cy="4876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Overview of Deaf /Hard of Hearing Communities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400" b="1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Interacting with Deaf People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400" b="1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Communication Options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en-US" sz="1400" b="1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 Language Interpreter Information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Basic Signs, Gestures &amp; ABCs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T/F Test Throughout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How ALL of this Relates to You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200" b="1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ln>
                  <a:solidFill>
                    <a:schemeClr val="tx1">
                      <a:alpha val="32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Training Agenda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6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68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68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68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543800" cy="5029200"/>
          </a:xfrm>
        </p:spPr>
        <p:txBody>
          <a:bodyPr>
            <a:normAutofit/>
          </a:bodyPr>
          <a:lstStyle/>
          <a:p>
            <a:pPr marL="859536" lvl="2" indent="-342900" eaLnBrk="1" fontAlgn="auto" hangingPunct="1">
              <a:spcAft>
                <a:spcPts val="0"/>
              </a:spcAft>
              <a:buClr>
                <a:schemeClr val="fol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Wait</a:t>
            </a:r>
          </a:p>
          <a:p>
            <a:pPr marL="859536" lvl="2" indent="-342900" eaLnBrk="1" fontAlgn="auto" hangingPunct="1">
              <a:spcAft>
                <a:spcPts val="0"/>
              </a:spcAft>
              <a:buClr>
                <a:schemeClr val="fol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Come here</a:t>
            </a:r>
          </a:p>
          <a:p>
            <a:pPr marL="859536" lvl="2" indent="-342900" eaLnBrk="1" fontAlgn="auto" hangingPunct="1">
              <a:spcAft>
                <a:spcPts val="0"/>
              </a:spcAft>
              <a:buClr>
                <a:schemeClr val="fol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 there</a:t>
            </a:r>
          </a:p>
          <a:p>
            <a:pPr marL="859536" lvl="2" indent="-342900" eaLnBrk="1" fontAlgn="auto" hangingPunct="1">
              <a:spcAft>
                <a:spcPts val="0"/>
              </a:spcAft>
              <a:buClr>
                <a:schemeClr val="fol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Calm down</a:t>
            </a:r>
          </a:p>
          <a:p>
            <a:pPr marL="859536" lvl="2" indent="-342900" eaLnBrk="1" fontAlgn="auto" hangingPunct="1">
              <a:spcAft>
                <a:spcPts val="0"/>
              </a:spcAft>
              <a:buClr>
                <a:schemeClr val="fol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Pointing</a:t>
            </a:r>
          </a:p>
          <a:p>
            <a:pPr marL="859536" lvl="2" indent="-342900" eaLnBrk="1" fontAlgn="auto" hangingPunct="1">
              <a:spcAft>
                <a:spcPts val="0"/>
              </a:spcAft>
              <a:buClr>
                <a:schemeClr val="fol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 this</a:t>
            </a:r>
          </a:p>
          <a:p>
            <a:pPr marL="859536" lvl="2" indent="-342900" eaLnBrk="1" fontAlgn="auto" hangingPunct="1">
              <a:spcAft>
                <a:spcPts val="0"/>
              </a:spcAft>
              <a:buClr>
                <a:schemeClr val="fol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Fill this out</a:t>
            </a:r>
          </a:p>
          <a:p>
            <a:pPr marL="859536" lvl="2" indent="-342900" eaLnBrk="1" fontAlgn="auto" hangingPunct="1">
              <a:spcAft>
                <a:spcPts val="0"/>
              </a:spcAft>
              <a:buClr>
                <a:schemeClr val="folHlink"/>
              </a:buClr>
              <a:buSzPct val="125000"/>
              <a:buFont typeface="Wingdings" pitchFamily="2" charset="2"/>
              <a:buChar char="§"/>
              <a:defRPr/>
            </a:pP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9536" lvl="2" indent="-342900" eaLnBrk="1" fontAlgn="auto" hangingPunct="1">
              <a:spcAft>
                <a:spcPts val="0"/>
              </a:spcAft>
              <a:buClr>
                <a:schemeClr val="folHlink"/>
              </a:buClr>
              <a:buSzPct val="125000"/>
              <a:buFont typeface="Wingdings" pitchFamily="2" charset="2"/>
              <a:buChar char="§"/>
              <a:defRPr/>
            </a:pP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9536" lvl="2" indent="-342900" eaLnBrk="1" fontAlgn="auto" hangingPunct="1">
              <a:spcAft>
                <a:spcPts val="0"/>
              </a:spcAft>
              <a:buClr>
                <a:schemeClr val="folHlink"/>
              </a:buClr>
              <a:buSzPct val="125000"/>
              <a:buNone/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Wrap-Up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Questions/Comments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C00000"/>
                </a:solidFill>
                <a:latin typeface="Arial Black" pitchFamily="34" charset="0"/>
              </a:rPr>
              <a:t>Gestures, ABCs &amp; Signs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5167" t="100" b="-100"/>
          <a:stretch/>
        </p:blipFill>
        <p:spPr bwMode="auto">
          <a:xfrm>
            <a:off x="5181600" y="1524000"/>
            <a:ext cx="2897188" cy="199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4" descr="MCj010465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343400"/>
            <a:ext cx="908050" cy="904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MCj010465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953000"/>
            <a:ext cx="906463" cy="909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MCj010465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5486400"/>
            <a:ext cx="904875" cy="906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0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0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0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0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57200"/>
            <a:ext cx="8183562" cy="4187825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solidFill>
                <a:srgbClr val="000099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solidFill>
                <a:srgbClr val="000099"/>
              </a:solidFill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We’ll look forward to </a:t>
            </a:r>
          </a:p>
          <a:p>
            <a:pPr marL="265176" indent="-265176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working with you!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>
              <a:latin typeface="Lucida Calligraphy" pitchFamily="66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43011" name="Picture 3" descr="C:\Users\PauLorrie\AppData\Local\Microsoft\Windows\Temporary Internet Files\Content.IE5\WBAJZCRX\MC90044132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810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fficeOfSignLanguageServices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04800"/>
            <a:ext cx="2667000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86200" y="5943600"/>
            <a:ext cx="434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©2015 No reproductions without  written permission</a:t>
            </a:r>
          </a:p>
        </p:txBody>
      </p:sp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39182"/>
            <a:ext cx="8229600" cy="3090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Logistics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Speaking pace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Speak directly to the deaf person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an Interpreter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524000"/>
            <a:ext cx="1924050" cy="236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864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676399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Who has had a deaf family member, neighbor, co-worker, friend?  Who knows some sign language? </a:t>
            </a:r>
          </a:p>
        </p:txBody>
      </p:sp>
    </p:spTree>
    <p:extLst>
      <p:ext uri="{BB962C8B-B14F-4D97-AF65-F5344CB8AC3E}">
        <p14:creationId xmlns:p14="http://schemas.microsoft.com/office/powerpoint/2010/main" val="3624294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5" descr="C:\Documents and Settings\kosinskl\Local Settings\Temporary Internet Files\Content.IE5\8CN0NE0P\MP90044646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800600"/>
            <a:ext cx="1676400" cy="111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n>
                  <a:solidFill>
                    <a:schemeClr val="tx1">
                      <a:alpha val="32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Who is Deaf?</a:t>
            </a:r>
          </a:p>
        </p:txBody>
      </p:sp>
      <p:pic>
        <p:nvPicPr>
          <p:cNvPr id="26628" name="Picture 2" descr="C:\Documents and Settings\kosinskl\Local Settings\Temporary Internet Files\Content.IE5\8CN0NE0P\MP900442277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447800"/>
            <a:ext cx="1050925" cy="157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9" name="Picture 4" descr="C:\Documents and Settings\kosinskl\Local Settings\Temporary Internet Files\Content.IE5\V72LGTNX\MP90044250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762000"/>
            <a:ext cx="10668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1" name="Picture 14" descr="C:\Documents and Settings\kosinskl\Local Settings\Temporary Internet Files\Content.IE5\8CN0NE0P\MP90044647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524000"/>
            <a:ext cx="8128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2" name="Picture 22" descr="C:\Documents and Settings\kosinskl\Local Settings\Temporary Internet Files\Content.IE5\29TBRA7V\MP900448579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124200"/>
            <a:ext cx="1485900" cy="990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3" name="Picture 23" descr="C:\Documents and Settings\kosinskl\Local Settings\Temporary Internet Files\Content.IE5\TBWZBBP8\MP900448306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352800"/>
            <a:ext cx="1820863" cy="1209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34" name="Picture 27" descr="C:\Documents and Settings\kosinskl\Local Settings\Temporary Internet Files\Content.IE5\TBWZBBP8\MP900438729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3352800"/>
            <a:ext cx="1479550" cy="99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35" name="Picture 29" descr="C:\Documents and Settings\kosinskl\Local Settings\Temporary Internet Files\Content.IE5\TBWZBBP8\MP900442486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3429000"/>
            <a:ext cx="1524000" cy="963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36" name="Picture 32" descr="C:\Documents and Settings\kosinskl\Local Settings\Temporary Internet Files\Content.IE5\TBWZBBP8\MP900448526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2200" y="1447800"/>
            <a:ext cx="1039813" cy="1562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638" name="Picture 37" descr="C:\Documents and Settings\kosinskl\Local Settings\Temporary Internet Files\Content.IE5\TBWZBBP8\MP900448492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9600" y="4419600"/>
            <a:ext cx="13716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9" name="Picture 40" descr="C:\Documents and Settings\kosinskl\Local Settings\Temporary Internet Files\Content.IE5\TBWZBBP8\MP900448338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67600" y="685800"/>
            <a:ext cx="10668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40" name="Picture 60" descr="C:\Documents and Settings\kosinskl\Local Settings\Temporary Internet Files\Content.IE5\V72LGTNX\MP900216051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3600" y="5029200"/>
            <a:ext cx="990600" cy="1493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41" name="Picture 61" descr="C:\Documents and Settings\kosinskl\Local Settings\Temporary Internet Files\Content.IE5\8CN0NE0P\MP900448715[1]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3276600"/>
            <a:ext cx="10668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42" name="Picture 66" descr="C:\Documents and Settings\kosinskl\Local Settings\Temporary Internet Files\Content.IE5\TBWZBBP8\MP900422295[1]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67000" y="4876800"/>
            <a:ext cx="1150938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43" name="Picture 21" descr="http://t2.gstatic.com/images?q=tbn:ANd9GcSV-gBK1IX6ZFy8mxOZOjDkWN1WF8HTD_SG9qLfR7AKTIqh3Y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14800" y="5486400"/>
            <a:ext cx="1641475" cy="109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19767" y="1170543"/>
            <a:ext cx="1347333" cy="2017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34200" y="5044195"/>
            <a:ext cx="2371550" cy="1786283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2057400"/>
          </a:xfrm>
        </p:spPr>
        <p:txBody>
          <a:bodyPr/>
          <a:lstStyle/>
          <a:p>
            <a:pPr algn="ctr">
              <a:defRPr/>
            </a:pPr>
            <a:r>
              <a:rPr lang="en-US" cap="small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Arial Black" pitchFamily="34" charset="0"/>
              </a:rPr>
              <a:t>Overview of the Deaf</a:t>
            </a:r>
            <a:br>
              <a:rPr lang="en-US" cap="small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cap="small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Arial Black" pitchFamily="34" charset="0"/>
              </a:rPr>
              <a:t> and Hard of Hearing Communities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7545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Protected class of people-due to </a:t>
            </a:r>
            <a:r>
              <a:rPr lang="en-US" b="1"/>
              <a:t>their disability (ADA</a:t>
            </a:r>
            <a:r>
              <a:rPr lang="en-US" b="1" dirty="0"/>
              <a:t>)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Federally mandated access to all programs and services of local government, including police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 Access: Ramp vs. Interpreter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200" b="1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rgbClr val="110E18"/>
                </a:solidFill>
              </a:rPr>
              <a:t>@ 34,000 deaf &amp; hard of hearing people in Colorado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200" b="1" dirty="0">
              <a:solidFill>
                <a:srgbClr val="110E18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@19,000 in Denver metro area</a:t>
            </a:r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n>
                  <a:solidFill>
                    <a:schemeClr val="tx1">
                      <a:alpha val="32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Deaf/Hard of Hearing Community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419600"/>
            <a:ext cx="21574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8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8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4826</TotalTime>
  <Words>1303</Words>
  <Application>Microsoft Office PowerPoint</Application>
  <PresentationFormat>On-screen Show (4:3)</PresentationFormat>
  <Paragraphs>287</Paragraphs>
  <Slides>41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8" baseType="lpstr">
      <vt:lpstr>Adobe Devanagari</vt:lpstr>
      <vt:lpstr>Aharoni</vt:lpstr>
      <vt:lpstr>Arial</vt:lpstr>
      <vt:lpstr>Arial Black</vt:lpstr>
      <vt:lpstr>Arial Rounded MT Bold</vt:lpstr>
      <vt:lpstr>Berlin Sans FB Demi</vt:lpstr>
      <vt:lpstr>Calibri</vt:lpstr>
      <vt:lpstr>Comic Sans MS</vt:lpstr>
      <vt:lpstr>Constantia</vt:lpstr>
      <vt:lpstr>Courier New</vt:lpstr>
      <vt:lpstr>Lucida Calligraphy</vt:lpstr>
      <vt:lpstr>Lucida Sans Unicode</vt:lpstr>
      <vt:lpstr>Verdana</vt:lpstr>
      <vt:lpstr>Wingdings</vt:lpstr>
      <vt:lpstr>Wingdings 2</vt:lpstr>
      <vt:lpstr>Wingdings 3</vt:lpstr>
      <vt:lpstr>Concourse</vt:lpstr>
      <vt:lpstr>   Denver Police   &amp;  the Deaf &amp; HH Communites</vt:lpstr>
      <vt:lpstr>  Lorrie A. Kosinski</vt:lpstr>
      <vt:lpstr>PowerPoint Presentation</vt:lpstr>
      <vt:lpstr>Training Agenda</vt:lpstr>
      <vt:lpstr>Working with an Interpreter</vt:lpstr>
      <vt:lpstr>   Who has had a deaf family member, neighbor, co-worker, friend?  Who knows some sign language? </vt:lpstr>
      <vt:lpstr>Who is Deaf?</vt:lpstr>
      <vt:lpstr>Overview of the Deaf  and Hard of Hearing Communities</vt:lpstr>
      <vt:lpstr>Deaf/Hard of Hearing Community</vt:lpstr>
      <vt:lpstr>Deaf: </vt:lpstr>
      <vt:lpstr>True or False?</vt:lpstr>
      <vt:lpstr>PowerPoint Presentation</vt:lpstr>
      <vt:lpstr>True or False?</vt:lpstr>
      <vt:lpstr>American Sign Language (ASL):  </vt:lpstr>
      <vt:lpstr>Hard of Hearing:  </vt:lpstr>
      <vt:lpstr>Role Play</vt:lpstr>
      <vt:lpstr>Role Play</vt:lpstr>
      <vt:lpstr>Interacting with Deaf &amp; Hard of Hearing People</vt:lpstr>
      <vt:lpstr>Recognizing Deafness</vt:lpstr>
      <vt:lpstr>Attention Getting Strategies</vt:lpstr>
      <vt:lpstr>True or False?</vt:lpstr>
      <vt:lpstr>PowerPoint Presentation</vt:lpstr>
      <vt:lpstr>Auxiliary Devices Used for Contacting Police/ 911</vt:lpstr>
      <vt:lpstr>Auxiliary Devices…</vt:lpstr>
      <vt:lpstr>Visual Alarms</vt:lpstr>
      <vt:lpstr>Communication Options</vt:lpstr>
      <vt:lpstr>Choosing a Communication Option</vt:lpstr>
      <vt:lpstr>Lip-Reading </vt:lpstr>
      <vt:lpstr>True or False?</vt:lpstr>
      <vt:lpstr>Written Communication </vt:lpstr>
      <vt:lpstr>PowerPoint Presentation</vt:lpstr>
      <vt:lpstr>PowerPoint Presentation</vt:lpstr>
      <vt:lpstr>Who is Deaf?</vt:lpstr>
      <vt:lpstr>True or False?</vt:lpstr>
      <vt:lpstr>Sign Language Interpreter </vt:lpstr>
      <vt:lpstr>When/ How to Obtain a  Sign Language Interpreter</vt:lpstr>
      <vt:lpstr>PowerPoint Presentation</vt:lpstr>
      <vt:lpstr>True or False?</vt:lpstr>
      <vt:lpstr>PowerPoint Presentation</vt:lpstr>
      <vt:lpstr>Gestures, ABCs &amp; Signs</vt:lpstr>
      <vt:lpstr>PowerPoint Presentation</vt:lpstr>
    </vt:vector>
  </TitlesOfParts>
  <Company>University of Colorado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Denver Commission For People with Disabilities  in partnership with Deaf Sure Can! and  DOVE</dc:title>
  <dc:creator>baldwinr</dc:creator>
  <cp:lastModifiedBy>Classroom C - DPD</cp:lastModifiedBy>
  <cp:revision>254</cp:revision>
  <cp:lastPrinted>2016-12-08T15:01:28Z</cp:lastPrinted>
  <dcterms:created xsi:type="dcterms:W3CDTF">2005-08-08T15:03:18Z</dcterms:created>
  <dcterms:modified xsi:type="dcterms:W3CDTF">2016-12-08T16:02:13Z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